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9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10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11.xml" ContentType="application/vnd.openxmlformats-officedocument.presentationml.notesSlide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4"/>
  </p:sldMasterIdLst>
  <p:notesMasterIdLst>
    <p:notesMasterId r:id="rId63"/>
  </p:notesMasterIdLst>
  <p:handoutMasterIdLst>
    <p:handoutMasterId r:id="rId64"/>
  </p:handoutMasterIdLst>
  <p:sldIdLst>
    <p:sldId id="835" r:id="rId5"/>
    <p:sldId id="812" r:id="rId6"/>
    <p:sldId id="857" r:id="rId7"/>
    <p:sldId id="858" r:id="rId8"/>
    <p:sldId id="859" r:id="rId9"/>
    <p:sldId id="860" r:id="rId10"/>
    <p:sldId id="861" r:id="rId11"/>
    <p:sldId id="862" r:id="rId12"/>
    <p:sldId id="863" r:id="rId13"/>
    <p:sldId id="876" r:id="rId14"/>
    <p:sldId id="813" r:id="rId15"/>
    <p:sldId id="818" r:id="rId16"/>
    <p:sldId id="821" r:id="rId17"/>
    <p:sldId id="841" r:id="rId18"/>
    <p:sldId id="842" r:id="rId19"/>
    <p:sldId id="843" r:id="rId20"/>
    <p:sldId id="840" r:id="rId21"/>
    <p:sldId id="836" r:id="rId22"/>
    <p:sldId id="829" r:id="rId23"/>
    <p:sldId id="819" r:id="rId24"/>
    <p:sldId id="822" r:id="rId25"/>
    <p:sldId id="825" r:id="rId26"/>
    <p:sldId id="823" r:id="rId27"/>
    <p:sldId id="850" r:id="rId28"/>
    <p:sldId id="806" r:id="rId29"/>
    <p:sldId id="804" r:id="rId30"/>
    <p:sldId id="798" r:id="rId31"/>
    <p:sldId id="851" r:id="rId32"/>
    <p:sldId id="799" r:id="rId33"/>
    <p:sldId id="833" r:id="rId34"/>
    <p:sldId id="768" r:id="rId35"/>
    <p:sldId id="830" r:id="rId36"/>
    <p:sldId id="792" r:id="rId37"/>
    <p:sldId id="734" r:id="rId38"/>
    <p:sldId id="770" r:id="rId39"/>
    <p:sldId id="846" r:id="rId40"/>
    <p:sldId id="771" r:id="rId41"/>
    <p:sldId id="847" r:id="rId42"/>
    <p:sldId id="796" r:id="rId43"/>
    <p:sldId id="852" r:id="rId44"/>
    <p:sldId id="853" r:id="rId45"/>
    <p:sldId id="854" r:id="rId46"/>
    <p:sldId id="855" r:id="rId47"/>
    <p:sldId id="810" r:id="rId48"/>
    <p:sldId id="775" r:id="rId49"/>
    <p:sldId id="776" r:id="rId50"/>
    <p:sldId id="777" r:id="rId51"/>
    <p:sldId id="778" r:id="rId52"/>
    <p:sldId id="779" r:id="rId53"/>
    <p:sldId id="877" r:id="rId54"/>
    <p:sldId id="873" r:id="rId55"/>
    <p:sldId id="807" r:id="rId56"/>
    <p:sldId id="782" r:id="rId57"/>
    <p:sldId id="783" r:id="rId58"/>
    <p:sldId id="784" r:id="rId59"/>
    <p:sldId id="871" r:id="rId60"/>
    <p:sldId id="872" r:id="rId61"/>
    <p:sldId id="785" r:id="rId62"/>
  </p:sldIdLst>
  <p:sldSz cx="12192000" cy="6858000"/>
  <p:notesSz cx="7099300" cy="10234613"/>
  <p:custDataLst>
    <p:tags r:id="rId6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clrMru>
    <a:srgbClr val="3333FF"/>
    <a:srgbClr val="008000"/>
    <a:srgbClr val="B5E3C8"/>
    <a:srgbClr val="CCECFF"/>
    <a:srgbClr val="FFFF00"/>
    <a:srgbClr val="FF3300"/>
    <a:srgbClr val="CC00CC"/>
    <a:srgbClr val="FFCC00"/>
    <a:srgbClr val="FF9999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35E198-8F0E-4B63-9709-EAB8A9402239}" v="1261" dt="2020-06-09T07:36:26.882"/>
    <p1510:client id="{FE8889D3-BAFC-4C7F-916C-16DE8A184459}" v="1054" dt="2020-06-09T09:15:32.22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33" autoAdjust="0"/>
    <p:restoredTop sz="94618" autoAdjust="0"/>
  </p:normalViewPr>
  <p:slideViewPr>
    <p:cSldViewPr>
      <p:cViewPr varScale="1">
        <p:scale>
          <a:sx n="88" d="100"/>
          <a:sy n="88" d="100"/>
        </p:scale>
        <p:origin x="324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BFDBF11C-B684-4A8C-9DB2-46B18AF4E6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647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Arial" pitchFamily="34" charset="0"/>
              </a:defRPr>
            </a:lvl1pPr>
          </a:lstStyle>
          <a:p>
            <a:pPr>
              <a:defRPr/>
            </a:pPr>
            <a:fld id="{E134953A-E847-4B81-A1EE-12E7BBF0FEF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07689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2543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9E71FF5-1E58-4BF1-A395-323151E69486}" type="slidenum">
              <a:rPr lang="en-US" smtClean="0">
                <a:latin typeface="Arial" charset="0"/>
              </a:rPr>
              <a:pPr/>
              <a:t>53</a:t>
            </a:fld>
            <a:endParaRPr lang="en-US">
              <a:latin typeface="Arial" charset="0"/>
            </a:endParaRPr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102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A340F1-87EB-42C4-9B92-D21398C38303}" type="slidenum">
              <a:rPr lang="en-US" smtClean="0">
                <a:latin typeface="Arial" charset="0"/>
              </a:rPr>
              <a:pPr/>
              <a:t>54</a:t>
            </a:fld>
            <a:endParaRPr lang="en-US">
              <a:latin typeface="Arial" charset="0"/>
            </a:endParaRPr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latin typeface="Arial" charset="0"/>
              </a:rPr>
              <a:t>Figure 1: scatter(1:20,10+(1:20)+2*randn(1,20),'k','filled'); a=axis; a(3)=0; axis(a);</a:t>
            </a:r>
          </a:p>
          <a:p>
            <a:endParaRPr lang="en-US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910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239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0726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Did</a:t>
            </a:r>
            <a:r>
              <a:rPr lang="en-US" baseline="0" dirty="0"/>
              <a:t> we play the game yet? No, we just thought really hard about what to do. Did we get 150? No.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656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The playing actually happened! Real fake money!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3741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 err="1"/>
              <a:t>Whats</a:t>
            </a:r>
            <a:r>
              <a:rPr lang="en-US" baseline="0" dirty="0"/>
              <a:t> the optimal policy? We don</a:t>
            </a:r>
            <a:r>
              <a:rPr lang="uk-UA" baseline="0" dirty="0"/>
              <a:t>’</a:t>
            </a:r>
            <a:r>
              <a:rPr lang="en-US" baseline="0" dirty="0"/>
              <a:t>t know the </a:t>
            </a:r>
            <a:r>
              <a:rPr lang="en-US" baseline="0" dirty="0" err="1"/>
              <a:t>mdp</a:t>
            </a:r>
            <a:r>
              <a:rPr lang="en-US" baseline="0" dirty="0"/>
              <a:t> so no offline planning. What do we do? Give up and go home?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2250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r>
              <a:rPr lang="en-US" dirty="0"/>
              <a:t>Need</a:t>
            </a:r>
            <a:r>
              <a:rPr lang="en-US" baseline="0" dirty="0"/>
              <a:t> to spend money to figure out what’s optimal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91794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  <a:ln/>
        </p:spPr>
      </p:sp>
      <p:sp>
        <p:nvSpPr>
          <p:cNvPr id="1843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Show robot-soccer learning to walk videos (UT Austin):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? Show snake robot:</a:t>
            </a:r>
          </a:p>
          <a:p>
            <a:endParaRPr lang="en-US">
              <a:ea typeface="ＭＳ Ｐゴシック" pitchFamily="34" charset="-128"/>
            </a:endParaRP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1843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A0BDA5-4DBB-452F-A4B9-087719DC60F0}" type="slidenum">
              <a:rPr lang="en-US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134953A-E847-4B81-A1EE-12E7BBF0FEFD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2918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8884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8113" y="768350"/>
            <a:ext cx="6823075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now when you run into ghosts you can figure out ghosts are bad; dots are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7A86CA3-876B-4777-9BC7-218EB9075704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224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tags" Target="../tags/tag8.xml"/><Relationship Id="rId7" Type="http://schemas.openxmlformats.org/officeDocument/2006/relationships/image" Target="../media/image14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5" Type="http://schemas.openxmlformats.org/officeDocument/2006/relationships/tags" Target="../tags/tag10.xml"/><Relationship Id="rId10" Type="http://schemas.openxmlformats.org/officeDocument/2006/relationships/image" Target="../media/image17.png"/><Relationship Id="rId4" Type="http://schemas.openxmlformats.org/officeDocument/2006/relationships/tags" Target="../tags/tag9.xml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3.png"/><Relationship Id="rId3" Type="http://schemas.openxmlformats.org/officeDocument/2006/relationships/tags" Target="../tags/tag15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29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11" Type="http://schemas.openxmlformats.org/officeDocument/2006/relationships/image" Target="../media/image28.png"/><Relationship Id="rId5" Type="http://schemas.openxmlformats.org/officeDocument/2006/relationships/tags" Target="../tags/tag17.xml"/><Relationship Id="rId10" Type="http://schemas.openxmlformats.org/officeDocument/2006/relationships/image" Target="../media/image27.png"/><Relationship Id="rId4" Type="http://schemas.openxmlformats.org/officeDocument/2006/relationships/tags" Target="../tags/tag16.xml"/><Relationship Id="rId9" Type="http://schemas.openxmlformats.org/officeDocument/2006/relationships/image" Target="../media/image26.png"/><Relationship Id="rId1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tags" Target="../tags/tag21.xml"/><Relationship Id="rId7" Type="http://schemas.openxmlformats.org/officeDocument/2006/relationships/image" Target="../media/image33.pn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6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47.png"/><Relationship Id="rId4" Type="http://schemas.openxmlformats.org/officeDocument/2006/relationships/image" Target="../media/image49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9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0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tags" Target="../tags/tag31.xml"/><Relationship Id="rId7" Type="http://schemas.openxmlformats.org/officeDocument/2006/relationships/image" Target="../media/image64.png"/><Relationship Id="rId12" Type="http://schemas.openxmlformats.org/officeDocument/2006/relationships/image" Target="../media/image68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7.png"/><Relationship Id="rId5" Type="http://schemas.openxmlformats.org/officeDocument/2006/relationships/tags" Target="../tags/tag33.xml"/><Relationship Id="rId10" Type="http://schemas.openxmlformats.org/officeDocument/2006/relationships/image" Target="../media/image66.png"/><Relationship Id="rId4" Type="http://schemas.openxmlformats.org/officeDocument/2006/relationships/tags" Target="../tags/tag32.xml"/><Relationship Id="rId9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tags" Target="../tags/tag46.xml"/><Relationship Id="rId18" Type="http://schemas.openxmlformats.org/officeDocument/2006/relationships/image" Target="../media/image70.png"/><Relationship Id="rId26" Type="http://schemas.openxmlformats.org/officeDocument/2006/relationships/image" Target="../media/image56.png"/><Relationship Id="rId3" Type="http://schemas.openxmlformats.org/officeDocument/2006/relationships/tags" Target="../tags/tag36.xml"/><Relationship Id="rId21" Type="http://schemas.openxmlformats.org/officeDocument/2006/relationships/image" Target="../media/image73.png"/><Relationship Id="rId34" Type="http://schemas.openxmlformats.org/officeDocument/2006/relationships/image" Target="../media/image82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image" Target="../media/image69.png"/><Relationship Id="rId25" Type="http://schemas.openxmlformats.org/officeDocument/2006/relationships/image" Target="../media/image55.png"/><Relationship Id="rId33" Type="http://schemas.openxmlformats.org/officeDocument/2006/relationships/image" Target="../media/image81.png"/><Relationship Id="rId2" Type="http://schemas.openxmlformats.org/officeDocument/2006/relationships/tags" Target="../tags/tag35.xml"/><Relationship Id="rId16" Type="http://schemas.openxmlformats.org/officeDocument/2006/relationships/notesSlide" Target="../notesSlides/notesSlide9.xml"/><Relationship Id="rId20" Type="http://schemas.openxmlformats.org/officeDocument/2006/relationships/image" Target="../media/image72.png"/><Relationship Id="rId29" Type="http://schemas.openxmlformats.org/officeDocument/2006/relationships/image" Target="../media/image77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76.png"/><Relationship Id="rId32" Type="http://schemas.openxmlformats.org/officeDocument/2006/relationships/image" Target="../media/image80.png"/><Relationship Id="rId5" Type="http://schemas.openxmlformats.org/officeDocument/2006/relationships/tags" Target="../tags/tag38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75.png"/><Relationship Id="rId28" Type="http://schemas.openxmlformats.org/officeDocument/2006/relationships/image" Target="../media/image61.png"/><Relationship Id="rId10" Type="http://schemas.openxmlformats.org/officeDocument/2006/relationships/tags" Target="../tags/tag43.xml"/><Relationship Id="rId19" Type="http://schemas.openxmlformats.org/officeDocument/2006/relationships/image" Target="../media/image71.png"/><Relationship Id="rId31" Type="http://schemas.openxmlformats.org/officeDocument/2006/relationships/image" Target="../media/image79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74.png"/><Relationship Id="rId27" Type="http://schemas.openxmlformats.org/officeDocument/2006/relationships/image" Target="../media/image60.png"/><Relationship Id="rId30" Type="http://schemas.openxmlformats.org/officeDocument/2006/relationships/image" Target="../media/image78.png"/><Relationship Id="rId8" Type="http://schemas.openxmlformats.org/officeDocument/2006/relationships/tags" Target="../tags/tag4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tags" Target="../tags/tag50.xml"/><Relationship Id="rId7" Type="http://schemas.openxmlformats.org/officeDocument/2006/relationships/image" Target="../media/image84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6.xml"/><Relationship Id="rId10" Type="http://schemas.openxmlformats.org/officeDocument/2006/relationships/image" Target="../media/image87.png"/><Relationship Id="rId4" Type="http://schemas.openxmlformats.org/officeDocument/2006/relationships/tags" Target="../tags/tag51.xml"/><Relationship Id="rId9" Type="http://schemas.openxmlformats.org/officeDocument/2006/relationships/image" Target="../media/image86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tags" Target="../tags/tag54.xml"/><Relationship Id="rId7" Type="http://schemas.openxmlformats.org/officeDocument/2006/relationships/notesSlide" Target="../notesSlides/notesSlide11.xml"/><Relationship Id="rId12" Type="http://schemas.openxmlformats.org/officeDocument/2006/relationships/image" Target="../media/image92.png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91.png"/><Relationship Id="rId5" Type="http://schemas.openxmlformats.org/officeDocument/2006/relationships/tags" Target="../tags/tag56.xml"/><Relationship Id="rId10" Type="http://schemas.openxmlformats.org/officeDocument/2006/relationships/image" Target="../media/image90.png"/><Relationship Id="rId4" Type="http://schemas.openxmlformats.org/officeDocument/2006/relationships/tags" Target="../tags/tag55.xml"/><Relationship Id="rId9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tags" Target="../tags/tag59.xml"/><Relationship Id="rId7" Type="http://schemas.openxmlformats.org/officeDocument/2006/relationships/image" Target="../media/image94.png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9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3.png"/><Relationship Id="rId4" Type="http://schemas.openxmlformats.org/officeDocument/2006/relationships/tags" Target="../tags/tag60.xml"/><Relationship Id="rId9" Type="http://schemas.openxmlformats.org/officeDocument/2006/relationships/image" Target="../media/image9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emf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4600" y="1660539"/>
            <a:ext cx="6958012" cy="3196130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37699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106: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99060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Reinforcement Learning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60072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9" name="Text Box 8">
            <a:extLst>
              <a:ext uri="{FF2B5EF4-FFF2-40B4-BE49-F238E27FC236}">
                <a16:creationId xmlns:a16="http://schemas.microsoft.com/office/drawing/2014/main" id="{DD158E45-24A7-4B27-9F10-D2F79712E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02394" y="5231742"/>
            <a:ext cx="12192000" cy="1500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Instructor:</a:t>
            </a:r>
            <a:r>
              <a:rPr lang="en-US" sz="2400" dirty="0">
                <a:latin typeface="Calibri"/>
                <a:cs typeface="Calibri"/>
              </a:rPr>
              <a:t> Ngoc-Hoang LUONG, PhD.</a:t>
            </a:r>
          </a:p>
          <a:p>
            <a:pPr algn="ctr">
              <a:spcBef>
                <a:spcPts val="0"/>
              </a:spcBef>
            </a:pP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University of Information Technology (UIT), VNU-HCM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slides created by Dan Klein and Pieter Abbeel for CS188 Intro to AI at UC Berkeley.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U-Turn Arrow 11"/>
          <p:cNvSpPr/>
          <p:nvPr/>
        </p:nvSpPr>
        <p:spPr>
          <a:xfrm rot="16200000">
            <a:off x="3429000" y="1828801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9283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1" name="U-Turn Arrow 10"/>
          <p:cNvSpPr/>
          <p:nvPr/>
        </p:nvSpPr>
        <p:spPr>
          <a:xfrm rot="5400000">
            <a:off x="6248400" y="2057400"/>
            <a:ext cx="2209800" cy="1752600"/>
          </a:xfrm>
          <a:prstGeom prst="uturnArrow">
            <a:avLst>
              <a:gd name="adj1" fmla="val 12068"/>
              <a:gd name="adj2" fmla="val 18757"/>
              <a:gd name="adj3" fmla="val 25000"/>
              <a:gd name="adj4" fmla="val 43750"/>
              <a:gd name="adj5" fmla="val 64298"/>
            </a:avLst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Calibri"/>
              <a:cs typeface="Calibri"/>
            </a:endParaRPr>
          </a:p>
        </p:txBody>
      </p:sp>
      <p:sp>
        <p:nvSpPr>
          <p:cNvPr id="1740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Reinforcement Learning</a:t>
            </a:r>
          </a:p>
        </p:txBody>
      </p:sp>
      <p:sp>
        <p:nvSpPr>
          <p:cNvPr id="17410" name="Rectangle 3"/>
          <p:cNvSpPr>
            <a:spLocks noGrp="1" noChangeArrowheads="1"/>
          </p:cNvSpPr>
          <p:nvPr>
            <p:ph idx="1"/>
          </p:nvPr>
        </p:nvSpPr>
        <p:spPr>
          <a:xfrm>
            <a:off x="1905000" y="4419600"/>
            <a:ext cx="8382000" cy="205740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Basic idea: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Receive feedback in the form of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Agent’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s utility is defined by the reward function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Must (learn to) act so as to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maximize expected rewards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All learning is based on observed samples of outcomes!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4953000" y="3124200"/>
            <a:ext cx="2133600" cy="1143000"/>
          </a:xfrm>
          <a:prstGeom prst="roundRect">
            <a:avLst>
              <a:gd name="adj" fmla="val 40599"/>
            </a:avLst>
          </a:prstGeom>
          <a:solidFill>
            <a:srgbClr val="B5E3C8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500" dirty="0">
                <a:solidFill>
                  <a:schemeClr val="tx1"/>
                </a:solidFill>
                <a:latin typeface="Calibri"/>
                <a:cs typeface="Calibri"/>
              </a:rPr>
              <a:t>Environment</a:t>
            </a:r>
          </a:p>
        </p:txBody>
      </p:sp>
      <p:sp>
        <p:nvSpPr>
          <p:cNvPr id="10" name="Trapezoid 9"/>
          <p:cNvSpPr/>
          <p:nvPr/>
        </p:nvSpPr>
        <p:spPr>
          <a:xfrm>
            <a:off x="4953000" y="1447800"/>
            <a:ext cx="2133600" cy="1066800"/>
          </a:xfrm>
          <a:prstGeom prst="trapezoid">
            <a:avLst>
              <a:gd name="adj" fmla="val 58183"/>
            </a:avLst>
          </a:prstGeom>
          <a:solidFill>
            <a:srgbClr val="CCECFF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600" dirty="0">
              <a:solidFill>
                <a:schemeClr val="tx1"/>
              </a:solidFill>
              <a:latin typeface="Calibri"/>
              <a:cs typeface="Calibri"/>
            </a:endParaRPr>
          </a:p>
          <a:p>
            <a:pPr algn="ctr"/>
            <a:r>
              <a:rPr lang="en-US" sz="2600" dirty="0">
                <a:solidFill>
                  <a:schemeClr val="tx1"/>
                </a:solidFill>
                <a:latin typeface="Calibri"/>
                <a:cs typeface="Calibri"/>
              </a:rPr>
              <a:t>Agent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8077200" y="25908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Actions: 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09800" y="2416314"/>
            <a:ext cx="1600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Calibri"/>
                <a:cs typeface="Calibri"/>
              </a:rPr>
              <a:t>State: s</a:t>
            </a:r>
          </a:p>
          <a:p>
            <a:pPr algn="ctr"/>
            <a:r>
              <a:rPr lang="en-US" sz="2000" dirty="0">
                <a:solidFill>
                  <a:srgbClr val="C00000"/>
                </a:solidFill>
                <a:latin typeface="Calibri"/>
                <a:cs typeface="Calibri"/>
              </a:rPr>
              <a:t>Reward: r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Reinforcement Learning</a:t>
            </a:r>
          </a:p>
        </p:txBody>
      </p:sp>
      <p:sp>
        <p:nvSpPr>
          <p:cNvPr id="24578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7637"/>
            <a:ext cx="11049000" cy="4525963"/>
          </a:xfrm>
        </p:spPr>
        <p:txBody>
          <a:bodyPr/>
          <a:lstStyle/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assume a Markov decision process (MDP):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states s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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set of actions (per state) A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model T(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 </a:t>
            </a:r>
            <a:r>
              <a:rPr lang="en-US" altLang="ja-JP" sz="24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= P(s’|</a:t>
            </a:r>
            <a:r>
              <a:rPr lang="en-US" altLang="ja-JP" sz="2400" dirty="0" err="1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s,a</a:t>
            </a:r>
            <a:r>
              <a:rPr lang="en-US" altLang="ja-JP" sz="2400" dirty="0">
                <a:solidFill>
                  <a:srgbClr val="3333FF"/>
                </a:solidFill>
                <a:latin typeface="Calibri"/>
                <a:ea typeface="ＭＳ Ｐゴシック" pitchFamily="34" charset="-128"/>
                <a:cs typeface="Calibri"/>
              </a:rPr>
              <a:t>)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A </a:t>
            </a: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reward function R(</a:t>
            </a:r>
            <a:r>
              <a:rPr lang="en-US" sz="2400" dirty="0" err="1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s,a,s</a:t>
            </a:r>
            <a:r>
              <a:rPr lang="en-US" altLang="ja-JP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’)</a:t>
            </a:r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Still looking for a policy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(s)</a:t>
            </a:r>
          </a:p>
          <a:p>
            <a:pPr lvl="1"/>
            <a:endParaRPr lang="en-US" sz="20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r>
              <a:rPr lang="en-US" sz="28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New twist: </a:t>
            </a:r>
            <a:r>
              <a:rPr lang="en-US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don</a:t>
            </a:r>
            <a:r>
              <a:rPr lang="en-US" altLang="ja-JP" sz="28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’t know T or R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i.e. we don’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t know which states are good or what the actions do</a:t>
            </a:r>
          </a:p>
          <a:p>
            <a:pPr lvl="1"/>
            <a:r>
              <a:rPr lang="en-US" sz="2400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Must actually try actions and states out to learn</a:t>
            </a:r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19800" y="2103975"/>
            <a:ext cx="5437619" cy="1982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6" name="Group 15"/>
          <p:cNvGrpSpPr/>
          <p:nvPr/>
        </p:nvGrpSpPr>
        <p:grpSpPr>
          <a:xfrm>
            <a:off x="5867400" y="1905000"/>
            <a:ext cx="5181600" cy="2446215"/>
            <a:chOff x="5920155" y="2133600"/>
            <a:chExt cx="5181600" cy="2446215"/>
          </a:xfrm>
        </p:grpSpPr>
        <p:sp>
          <p:nvSpPr>
            <p:cNvPr id="5" name="Rectangle 4"/>
            <p:cNvSpPr/>
            <p:nvPr/>
          </p:nvSpPr>
          <p:spPr>
            <a:xfrm>
              <a:off x="5920155" y="2971800"/>
              <a:ext cx="816708" cy="1295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6605955" y="4046415"/>
              <a:ext cx="16764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6224955" y="3733800"/>
              <a:ext cx="6858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7139354" y="2286000"/>
              <a:ext cx="1547445" cy="990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9653955" y="2209800"/>
              <a:ext cx="1447800" cy="10668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01000" y="2133600"/>
              <a:ext cx="1828800" cy="457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" name="Isosceles Triangle 13"/>
            <p:cNvSpPr/>
            <p:nvPr/>
          </p:nvSpPr>
          <p:spPr>
            <a:xfrm rot="10800000">
              <a:off x="8458200" y="2743200"/>
              <a:ext cx="304800" cy="228600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48955" y="3429000"/>
              <a:ext cx="1654908" cy="838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(MDPs) vs. Online (RL)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9176" y="2667000"/>
            <a:ext cx="4541755" cy="2362200"/>
          </a:xfrm>
          <a:prstGeom prst="rect">
            <a:avLst/>
          </a:prstGeom>
          <a:noFill/>
        </p:spPr>
      </p:pic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2000" y="1448180"/>
            <a:ext cx="4770142" cy="358064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645942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Offline Solution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467600" y="5358825"/>
            <a:ext cx="304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Calibri" pitchFamily="34" charset="0"/>
              </a:rPr>
              <a:t>Online Learning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Model-Based Learning</a:t>
            </a:r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24327" y="1600200"/>
            <a:ext cx="9660551" cy="4267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81315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Model-Based Learning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600" dirty="0"/>
              <a:t>Model-Based Idea: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Learn an approximate model based on experiences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Solve for values as if the learned model were correct</a:t>
            </a:r>
          </a:p>
          <a:p>
            <a:pPr lvl="1"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600" dirty="0"/>
              <a:t>Step 1: Learn empirical MDP model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Count outcomes s’ for each s, a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Normalize to give an estimate of</a:t>
            </a:r>
            <a:endParaRPr lang="en-US" sz="2200" b="1" dirty="0"/>
          </a:p>
          <a:p>
            <a:pPr lvl="1">
              <a:lnSpc>
                <a:spcPct val="80000"/>
              </a:lnSpc>
            </a:pPr>
            <a:r>
              <a:rPr lang="en-US" sz="2200" dirty="0"/>
              <a:t>Discover each </a:t>
            </a:r>
            <a:r>
              <a:rPr lang="en-US" sz="2200" b="1" dirty="0"/>
              <a:t>                      </a:t>
            </a:r>
            <a:r>
              <a:rPr lang="en-US" sz="2200" dirty="0"/>
              <a:t>when we experience (s, a, s’)</a:t>
            </a:r>
          </a:p>
          <a:p>
            <a:pPr>
              <a:lnSpc>
                <a:spcPct val="80000"/>
              </a:lnSpc>
            </a:pPr>
            <a:endParaRPr lang="en-US" sz="2800" dirty="0"/>
          </a:p>
          <a:p>
            <a:pPr>
              <a:lnSpc>
                <a:spcPct val="80000"/>
              </a:lnSpc>
            </a:pPr>
            <a:r>
              <a:rPr lang="en-US" sz="2600" dirty="0"/>
              <a:t>Step 2: Solve the learned MDP</a:t>
            </a:r>
          </a:p>
          <a:p>
            <a:pPr lvl="1">
              <a:lnSpc>
                <a:spcPct val="80000"/>
              </a:lnSpc>
            </a:pPr>
            <a:r>
              <a:rPr lang="en-US" sz="2200" dirty="0"/>
              <a:t>For example, use value iteration, as before</a:t>
            </a:r>
          </a:p>
        </p:txBody>
      </p:sp>
      <p:pic>
        <p:nvPicPr>
          <p:cNvPr id="40" name="Picture 3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4979437" y="3549893"/>
            <a:ext cx="1218366" cy="3048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2908281" y="3904717"/>
            <a:ext cx="1204523" cy="304869"/>
          </a:xfrm>
          <a:prstGeom prst="rect">
            <a:avLst/>
          </a:prstGeom>
          <a:noFill/>
          <a:ln/>
          <a:effectLst/>
        </p:spPr>
      </p:pic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2000" y="3505399"/>
            <a:ext cx="3144852" cy="1828402"/>
          </a:xfrm>
          <a:prstGeom prst="rect">
            <a:avLst/>
          </a:prstGeom>
          <a:noFill/>
        </p:spPr>
      </p:pic>
      <p:pic>
        <p:nvPicPr>
          <p:cNvPr id="30723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57577" y="1447800"/>
            <a:ext cx="3420645" cy="1828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377617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Model-Based Learning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3716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Learned Model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362599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296400" y="1981200"/>
            <a:ext cx="228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T(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 1.00</a:t>
            </a:r>
          </a:p>
          <a:p>
            <a:r>
              <a:rPr lang="en-US" sz="2000" dirty="0">
                <a:latin typeface="Calibri"/>
                <a:cs typeface="Calibri"/>
              </a:rPr>
              <a:t>T(C, east, D) = 0.75</a:t>
            </a:r>
          </a:p>
          <a:p>
            <a:r>
              <a:rPr lang="en-US" sz="2000" dirty="0">
                <a:latin typeface="Calibri"/>
                <a:cs typeface="Calibri"/>
              </a:rPr>
              <a:t>T(C, east, A) = 0.25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R(</a:t>
            </a:r>
            <a:r>
              <a:rPr lang="en-US" sz="3200" dirty="0" err="1">
                <a:solidFill>
                  <a:schemeClr val="bg1"/>
                </a:solidFill>
                <a:latin typeface="Calibri"/>
                <a:cs typeface="Calibri"/>
              </a:rPr>
              <a:t>s,a,s</a:t>
            </a:r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’).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 -1</a:t>
            </a:r>
          </a:p>
          <a:p>
            <a:r>
              <a:rPr lang="en-US" sz="2000" dirty="0">
                <a:latin typeface="Calibri"/>
                <a:cs typeface="Calibri"/>
              </a:rPr>
              <a:t>R(C, east, D) = -1</a:t>
            </a:r>
          </a:p>
          <a:p>
            <a:r>
              <a:rPr lang="en-US" sz="2000" dirty="0">
                <a:latin typeface="Calibri"/>
                <a:cs typeface="Calibri"/>
              </a:rPr>
              <a:t>R(D, exit, x) = +10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9144000" y="25146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9144000" y="4648200"/>
            <a:ext cx="2438400" cy="12954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pic>
        <p:nvPicPr>
          <p:cNvPr id="41" name="Picture 4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9659816" y="2066192"/>
            <a:ext cx="1522958" cy="381000"/>
          </a:xfrm>
          <a:prstGeom prst="rect">
            <a:avLst/>
          </a:prstGeom>
          <a:noFill/>
          <a:ln/>
          <a:effectLst/>
        </p:spPr>
      </p:pic>
      <p:pic>
        <p:nvPicPr>
          <p:cNvPr id="42" name="Picture 41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9677400" y="4199792"/>
            <a:ext cx="1505313" cy="381000"/>
          </a:xfrm>
          <a:prstGeom prst="rect">
            <a:avLst/>
          </a:prstGeom>
          <a:noFill/>
          <a:ln/>
          <a:effectLst/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40F172A8-7B96-4D19-9183-90C43F20EA37}"/>
              </a:ext>
            </a:extLst>
          </p:cNvPr>
          <p:cNvSpPr txBox="1"/>
          <p:nvPr/>
        </p:nvSpPr>
        <p:spPr>
          <a:xfrm>
            <a:off x="9278295" y="2468204"/>
            <a:ext cx="2286000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T(B, east, C) =</a:t>
            </a:r>
          </a:p>
          <a:p>
            <a:r>
              <a:rPr lang="en-US" sz="2000" dirty="0">
                <a:latin typeface="Calibri"/>
                <a:cs typeface="Calibri"/>
              </a:rPr>
              <a:t>T(C, east, D) =</a:t>
            </a:r>
          </a:p>
          <a:p>
            <a:r>
              <a:rPr lang="en-US" sz="2000" dirty="0">
                <a:latin typeface="Calibri"/>
                <a:cs typeface="Calibri"/>
              </a:rPr>
              <a:t>T(C, east, A) =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  <a:p>
            <a:endParaRPr lang="en-US" sz="2000" dirty="0">
              <a:latin typeface="Calibri"/>
              <a:cs typeface="Calibri"/>
            </a:endParaRPr>
          </a:p>
          <a:p>
            <a:pPr algn="ctr"/>
            <a:r>
              <a:rPr lang="en-US" sz="3200" dirty="0">
                <a:solidFill>
                  <a:schemeClr val="bg1"/>
                </a:solidFill>
                <a:latin typeface="Calibri"/>
                <a:cs typeface="Calibri"/>
              </a:rPr>
              <a:t>R</a:t>
            </a:r>
          </a:p>
          <a:p>
            <a:pPr algn="ctr"/>
            <a:endParaRPr lang="en-US" sz="500" dirty="0">
              <a:latin typeface="Calibri"/>
              <a:cs typeface="Calibri"/>
            </a:endParaRPr>
          </a:p>
          <a:p>
            <a:r>
              <a:rPr lang="en-US" sz="2000" dirty="0">
                <a:latin typeface="Calibri"/>
                <a:cs typeface="Calibri"/>
              </a:rPr>
              <a:t>R(B, east, C) =</a:t>
            </a:r>
          </a:p>
          <a:p>
            <a:r>
              <a:rPr lang="en-US" sz="2000" dirty="0">
                <a:latin typeface="Calibri"/>
                <a:cs typeface="Calibri"/>
              </a:rPr>
              <a:t>R(C, east, D) =</a:t>
            </a:r>
          </a:p>
          <a:p>
            <a:r>
              <a:rPr lang="en-US" sz="2000" dirty="0">
                <a:latin typeface="Calibri"/>
                <a:cs typeface="Calibri"/>
              </a:rPr>
              <a:t>R(D, exit, x) =</a:t>
            </a:r>
          </a:p>
          <a:p>
            <a:pPr algn="ctr"/>
            <a:r>
              <a:rPr lang="en-US" sz="2000" dirty="0">
                <a:latin typeface="Calibri"/>
                <a:cs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68063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38" grpId="0"/>
      <p:bldP spid="39" grpId="0" animBg="1"/>
      <p:bldP spid="40" grpId="0" animBg="1"/>
      <p:bldP spid="43" grpId="0"/>
      <p:bldP spid="43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Expected Age</a:t>
            </a:r>
          </a:p>
        </p:txBody>
      </p:sp>
      <p:sp>
        <p:nvSpPr>
          <p:cNvPr id="12292" name="TextBox 10"/>
          <p:cNvSpPr txBox="1">
            <a:spLocks noChangeArrowheads="1"/>
          </p:cNvSpPr>
          <p:nvPr/>
        </p:nvSpPr>
        <p:spPr bwMode="auto">
          <a:xfrm>
            <a:off x="2971800" y="1214735"/>
            <a:ext cx="6248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Goal: Compute expected age of CS106 students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1600200" y="1828800"/>
            <a:ext cx="8915400" cy="1219200"/>
            <a:chOff x="1828800" y="1828800"/>
            <a:chExt cx="8534400" cy="1219200"/>
          </a:xfrm>
          <a:solidFill>
            <a:srgbClr val="B5E3C8"/>
          </a:solidFill>
        </p:grpSpPr>
        <p:sp>
          <p:nvSpPr>
            <p:cNvPr id="12" name="Rounded Rectangle 11"/>
            <p:cNvSpPr/>
            <p:nvPr/>
          </p:nvSpPr>
          <p:spPr>
            <a:xfrm>
              <a:off x="1828800" y="1828800"/>
              <a:ext cx="8534400" cy="1219200"/>
            </a:xfrm>
            <a:prstGeom prst="roundRect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000">
                <a:latin typeface="Calibri" pitchFamily="34" charset="0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1828800" y="2209800"/>
              <a:ext cx="8534400" cy="0"/>
            </a:xfrm>
            <a:prstGeom prst="line">
              <a:avLst/>
            </a:prstGeom>
            <a:grp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9" name="Picture 18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784600" y="23622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273800" y="2438400"/>
            <a:ext cx="1879600" cy="20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Rounded Rectangle 21"/>
          <p:cNvSpPr/>
          <p:nvPr/>
        </p:nvSpPr>
        <p:spPr>
          <a:xfrm>
            <a:off x="16002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18288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Based”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16002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7000" y="5461000"/>
            <a:ext cx="21336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" name="Picture 39" descr="TP_tmp.pn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79700" y="4572000"/>
            <a:ext cx="1727200" cy="5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Rounded Rectangle 31"/>
          <p:cNvSpPr/>
          <p:nvPr/>
        </p:nvSpPr>
        <p:spPr>
          <a:xfrm>
            <a:off x="6324600" y="3886200"/>
            <a:ext cx="4191000" cy="2438400"/>
          </a:xfrm>
          <a:prstGeom prst="roundRect">
            <a:avLst/>
          </a:prstGeom>
          <a:solidFill>
            <a:srgbClr val="CCECFF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2000">
              <a:latin typeface="Calibri" pitchFamily="34" charset="0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53200" y="3897313"/>
            <a:ext cx="36576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Unknown P(A): “Model Free”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6324600" y="4267200"/>
            <a:ext cx="4191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Picture 38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467600" y="4953000"/>
            <a:ext cx="1801813" cy="66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1600200" y="3244825"/>
            <a:ext cx="89154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Without P(A), instead collect samples [a</a:t>
            </a:r>
            <a:r>
              <a:rPr lang="en-US" sz="2400" baseline="-25000" dirty="0">
                <a:latin typeface="Calibri" pitchFamily="34" charset="0"/>
              </a:rPr>
              <a:t>1</a:t>
            </a:r>
            <a:r>
              <a:rPr lang="en-US" sz="2400" dirty="0">
                <a:latin typeface="Calibri" pitchFamily="34" charset="0"/>
              </a:rPr>
              <a:t>, a</a:t>
            </a:r>
            <a:r>
              <a:rPr lang="en-US" sz="2400" baseline="-25000" dirty="0">
                <a:latin typeface="Calibri" pitchFamily="34" charset="0"/>
              </a:rPr>
              <a:t>2</a:t>
            </a:r>
            <a:r>
              <a:rPr lang="en-US" sz="2400" dirty="0">
                <a:latin typeface="Calibri" pitchFamily="34" charset="0"/>
              </a:rPr>
              <a:t>, … </a:t>
            </a:r>
            <a:r>
              <a:rPr lang="en-US" sz="2400" dirty="0" err="1">
                <a:latin typeface="Calibri" pitchFamily="34" charset="0"/>
              </a:rPr>
              <a:t>a</a:t>
            </a:r>
            <a:r>
              <a:rPr lang="en-US" sz="2400" baseline="-25000" dirty="0" err="1">
                <a:latin typeface="Calibri" pitchFamily="34" charset="0"/>
              </a:rPr>
              <a:t>N</a:t>
            </a:r>
            <a:r>
              <a:rPr lang="en-US" sz="2400" dirty="0">
                <a:latin typeface="Calibri" pitchFamily="34" charset="0"/>
              </a:rPr>
              <a:t>]</a:t>
            </a:r>
          </a:p>
        </p:txBody>
      </p:sp>
      <p:sp>
        <p:nvSpPr>
          <p:cNvPr id="12294" name="TextBox 12"/>
          <p:cNvSpPr txBox="1">
            <a:spLocks noChangeArrowheads="1"/>
          </p:cNvSpPr>
          <p:nvPr/>
        </p:nvSpPr>
        <p:spPr bwMode="auto">
          <a:xfrm>
            <a:off x="5334000" y="1828800"/>
            <a:ext cx="1447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000">
                <a:latin typeface="Calibri" pitchFamily="34" charset="0"/>
              </a:rPr>
              <a:t>Known P(A)</a:t>
            </a:r>
          </a:p>
        </p:txBody>
      </p:sp>
      <p:sp>
        <p:nvSpPr>
          <p:cNvPr id="25" name="Rectangular Callout 24"/>
          <p:cNvSpPr/>
          <p:nvPr/>
        </p:nvSpPr>
        <p:spPr>
          <a:xfrm>
            <a:off x="9982200" y="4495800"/>
            <a:ext cx="1981200" cy="1752600"/>
          </a:xfrm>
          <a:prstGeom prst="wedgeRectCallout">
            <a:avLst>
              <a:gd name="adj1" fmla="val -73260"/>
              <a:gd name="adj2" fmla="val -14027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samples appear with the right frequencies.</a:t>
            </a:r>
          </a:p>
        </p:txBody>
      </p:sp>
      <p:sp>
        <p:nvSpPr>
          <p:cNvPr id="26" name="Rectangular Callout 25"/>
          <p:cNvSpPr/>
          <p:nvPr/>
        </p:nvSpPr>
        <p:spPr>
          <a:xfrm>
            <a:off x="152400" y="4495800"/>
            <a:ext cx="1981200" cy="1752600"/>
          </a:xfrm>
          <a:prstGeom prst="wedgeRectCallout">
            <a:avLst>
              <a:gd name="adj1" fmla="val 68494"/>
              <a:gd name="adj2" fmla="val -29621"/>
            </a:avLst>
          </a:prstGeom>
          <a:solidFill>
            <a:srgbClr val="B5E3C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Calibri" pitchFamily="34" charset="0"/>
              </a:rPr>
              <a:t>Why does this work?  Because eventually you learn the right model.</a:t>
            </a:r>
          </a:p>
        </p:txBody>
      </p:sp>
    </p:spTree>
    <p:extLst>
      <p:ext uri="{BB962C8B-B14F-4D97-AF65-F5344CB8AC3E}">
        <p14:creationId xmlns:p14="http://schemas.microsoft.com/office/powerpoint/2010/main" val="20592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/>
      <p:bldP spid="32" grpId="0" animBg="1"/>
      <p:bldP spid="33" grpId="0"/>
      <p:bldP spid="37" grpId="0"/>
      <p:bldP spid="12294" grpId="0"/>
      <p:bldP spid="25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Model-Free Learning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29000" y="1448200"/>
            <a:ext cx="5480050" cy="502817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90800" y="1156714"/>
            <a:ext cx="7162800" cy="53197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2259" y="1596699"/>
            <a:ext cx="7882341" cy="44227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Passive Reinforcement Learning</a:t>
            </a:r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114300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Simplified task: policy evaluation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Input: a fixed policy </a:t>
            </a:r>
            <a:r>
              <a:rPr lang="en-US" sz="2400" dirty="0">
                <a:sym typeface="Symbol" pitchFamily="18" charset="2"/>
              </a:rPr>
              <a:t>(s)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state values</a:t>
            </a:r>
            <a:endParaRPr lang="en-US" sz="2400" dirty="0"/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is “along for the ride”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No choice about what actions to take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Just execute the policy and learn from experience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world.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24600" y="1448143"/>
            <a:ext cx="5410200" cy="316299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8509000" cy="4729164"/>
              </a:xfrm>
            </p:spPr>
            <p:txBody>
              <a:bodyPr/>
              <a:lstStyle/>
              <a:p>
                <a:r>
                  <a:rPr lang="en-US" sz="2800" dirty="0"/>
                  <a:t>Goal: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/>
                  <a:t> for each state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under given </a:t>
                </a:r>
                <a:r>
                  <a:rPr lang="en-US" sz="2800" dirty="0">
                    <a:sym typeface="Symbol" pitchFamily="18" charset="2"/>
                  </a:rPr>
                  <a:t></a:t>
                </a:r>
              </a:p>
              <a:p>
                <a:r>
                  <a:rPr lang="en-US" sz="2800" dirty="0"/>
                  <a:t>Idea: Average together observed sample values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/>
                  <a:t>Act </a:t>
                </a:r>
                <a:r>
                  <a:rPr lang="en-US" sz="2400" dirty="0">
                    <a:solidFill>
                      <a:srgbClr val="FF0000"/>
                    </a:solidFill>
                  </a:rPr>
                  <a:t>according to </a:t>
                </a:r>
                <a:r>
                  <a:rPr lang="en-US" sz="2400" dirty="0">
                    <a:solidFill>
                      <a:srgbClr val="FF0000"/>
                    </a:solidFill>
                    <a:sym typeface="Symbol" pitchFamily="18" charset="2"/>
                  </a:rPr>
                  <a:t></a:t>
                </a:r>
                <a:r>
                  <a:rPr lang="en-US" sz="2400" dirty="0">
                    <a:sym typeface="Symbol" pitchFamily="18" charset="2"/>
                  </a:rPr>
                  <a:t> for several episodes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/>
                  <a:t>Afterward, for every state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and every time t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is visited: determine the </a:t>
                </a:r>
                <a:r>
                  <a:rPr lang="en-US" sz="2400" dirty="0">
                    <a:solidFill>
                      <a:srgbClr val="FF0000"/>
                    </a:solidFill>
                  </a:rPr>
                  <a:t>rewards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solidFill>
                      <a:srgbClr val="3333FF"/>
                    </a:solidFill>
                  </a:rPr>
                  <a:t>subsequently received in the episode</a:t>
                </a:r>
                <a:r>
                  <a:rPr lang="en-US" sz="2400" dirty="0"/>
                  <a:t>.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Sample</a:t>
                </a:r>
                <a:r>
                  <a:rPr lang="en-US" sz="2400" dirty="0"/>
                  <a:t>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2400" dirty="0"/>
                  <a:t> at time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400" dirty="0"/>
                  <a:t> = </a:t>
                </a:r>
                <a:r>
                  <a:rPr lang="en-US" sz="2400" dirty="0">
                    <a:solidFill>
                      <a:srgbClr val="3333FF"/>
                    </a:solidFill>
                  </a:rPr>
                  <a:t>sum of discounted future rewards</a:t>
                </a:r>
                <a:r>
                  <a:rPr lang="en-US" sz="2400" dirty="0"/>
                  <a:t>.</a:t>
                </a:r>
              </a:p>
              <a:p>
                <a:pPr marL="4571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 startAt="4"/>
                </a:pPr>
                <a:r>
                  <a:rPr lang="en-US" sz="2400" dirty="0">
                    <a:solidFill>
                      <a:srgbClr val="FF0000"/>
                    </a:solidFill>
                  </a:rPr>
                  <a:t>Average</a:t>
                </a:r>
                <a:r>
                  <a:rPr lang="en-US" sz="2400" dirty="0"/>
                  <a:t> those samples.</a:t>
                </a:r>
              </a:p>
              <a:p>
                <a:pPr lvl="2"/>
                <a:endParaRPr lang="en-US" sz="2000" dirty="0"/>
              </a:p>
              <a:p>
                <a:r>
                  <a:rPr lang="en-US" sz="2800" dirty="0"/>
                  <a:t>This is called direct evaluation</a:t>
                </a:r>
              </a:p>
              <a:p>
                <a:r>
                  <a:rPr lang="en-US" sz="2800" dirty="0"/>
                  <a:t>Note: This is the simplest </a:t>
                </a:r>
                <a:r>
                  <a:rPr lang="en-US" sz="2800" i="1" dirty="0">
                    <a:solidFill>
                      <a:srgbClr val="FF0000"/>
                    </a:solidFill>
                  </a:rPr>
                  <a:t>Monte Carlo</a:t>
                </a:r>
                <a:r>
                  <a:rPr lang="en-US" sz="2800" dirty="0">
                    <a:solidFill>
                      <a:srgbClr val="FF0000"/>
                    </a:solidFill>
                  </a:rPr>
                  <a:t> </a:t>
                </a:r>
                <a:r>
                  <a:rPr lang="en-US" sz="2800" dirty="0"/>
                  <a:t>method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8509000" cy="4729164"/>
              </a:xfrm>
              <a:blipFill>
                <a:blip r:embed="rId2"/>
                <a:stretch>
                  <a:fillRect l="-1289" t="-1546" b="-152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20843" y="1752600"/>
            <a:ext cx="3017520" cy="3352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Direct Evaluation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3400" y="13716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Input Policy </a:t>
            </a:r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 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5421868"/>
            <a:ext cx="2438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733800" y="13716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Episodes (Training)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991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9" name="Table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504188"/>
              </p:ext>
            </p:extLst>
          </p:nvPr>
        </p:nvGraphicFramePr>
        <p:xfrm>
          <a:off x="381000" y="2514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ctr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0" name="Rectangle 19"/>
          <p:cNvSpPr/>
          <p:nvPr/>
        </p:nvSpPr>
        <p:spPr>
          <a:xfrm>
            <a:off x="2303584" y="34788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406768" y="2640624"/>
            <a:ext cx="609600" cy="60960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64981" y="3690949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 rot="5400000">
            <a:off x="1920765" y="3690950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4" name="Isosceles Triangle 23"/>
          <p:cNvSpPr/>
          <p:nvPr/>
        </p:nvSpPr>
        <p:spPr>
          <a:xfrm>
            <a:off x="1608992" y="4222531"/>
            <a:ext cx="228600" cy="197069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953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6386144" y="2567352"/>
            <a:ext cx="1981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B, east, C, -1</a:t>
            </a:r>
          </a:p>
          <a:p>
            <a:r>
              <a:rPr lang="en-US" sz="2400" dirty="0">
                <a:latin typeface="Calibri"/>
                <a:cs typeface="Calibri"/>
              </a:rPr>
              <a:t>C, east, D, -1</a:t>
            </a:r>
          </a:p>
          <a:p>
            <a:r>
              <a:rPr lang="en-US" sz="2400" dirty="0">
                <a:latin typeface="Calibri"/>
                <a:cs typeface="Calibri"/>
              </a:rPr>
              <a:t>D, exit,  x, +10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342184" y="4699311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A, -1</a:t>
            </a:r>
          </a:p>
          <a:p>
            <a:r>
              <a:rPr lang="en-US" sz="2400" dirty="0">
                <a:latin typeface="Calibri"/>
                <a:cs typeface="Calibri"/>
              </a:rPr>
              <a:t>A, exit,    x, -10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8862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1</a:t>
            </a:r>
          </a:p>
        </p:txBody>
      </p:sp>
      <p:sp>
        <p:nvSpPr>
          <p:cNvPr id="31" name="Rounded Rectangle 30"/>
          <p:cNvSpPr/>
          <p:nvPr/>
        </p:nvSpPr>
        <p:spPr>
          <a:xfrm>
            <a:off x="35814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77000" y="19812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2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6172200" y="25146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8862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3</a:t>
            </a:r>
          </a:p>
        </p:txBody>
      </p:sp>
      <p:sp>
        <p:nvSpPr>
          <p:cNvPr id="35" name="Rounded Rectangle 34"/>
          <p:cNvSpPr/>
          <p:nvPr/>
        </p:nvSpPr>
        <p:spPr>
          <a:xfrm>
            <a:off x="35814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77000" y="4114800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Episode 4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6172200" y="4648200"/>
            <a:ext cx="2286000" cy="1295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733800" y="4698024"/>
            <a:ext cx="2438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E, north, C, -1</a:t>
            </a:r>
          </a:p>
          <a:p>
            <a:r>
              <a:rPr lang="en-US" sz="2400" dirty="0">
                <a:latin typeface="Calibri"/>
                <a:cs typeface="Calibri"/>
              </a:rPr>
              <a:t>C, east,   D, -1</a:t>
            </a:r>
          </a:p>
          <a:p>
            <a:r>
              <a:rPr lang="en-US" sz="2400" dirty="0">
                <a:latin typeface="Calibri"/>
                <a:cs typeface="Calibri"/>
              </a:rPr>
              <a:t>D, exit,    x, +10</a:t>
            </a:r>
          </a:p>
        </p:txBody>
      </p:sp>
      <p:graphicFrame>
        <p:nvGraphicFramePr>
          <p:cNvPr id="56" name="Table 5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7377239"/>
              </p:ext>
            </p:extLst>
          </p:nvPr>
        </p:nvGraphicFramePr>
        <p:xfrm>
          <a:off x="9067800" y="2485887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7" name="TextBox 56"/>
          <p:cNvSpPr txBox="1"/>
          <p:nvPr/>
        </p:nvSpPr>
        <p:spPr>
          <a:xfrm>
            <a:off x="91440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0017368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0896600" y="33240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10058400" y="248588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058400" y="4172467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  <p:bldP spid="28" grpId="0"/>
      <p:bldP spid="29" grpId="0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44" grpId="0"/>
      <p:bldP spid="57" grpId="0"/>
      <p:bldP spid="58" grpId="0"/>
      <p:bldP spid="59" grpId="0"/>
      <p:bldP spid="60" grpId="0"/>
      <p:bldP spid="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Direct Evaluation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213600" cy="4729164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What’s good about direct evaluation?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It’s easy to understand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doesn’t require any knowledge of T, R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eventually computes the correct average values, using just sample transitions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What bad about it?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It wastes information about state connections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Each state must be learned separately</a:t>
            </a:r>
          </a:p>
          <a:p>
            <a:pPr lvl="1"/>
            <a:r>
              <a:rPr lang="en-US" sz="2400" dirty="0">
                <a:latin typeface="Calibri"/>
                <a:cs typeface="Calibri"/>
              </a:rPr>
              <a:t>So, it takes a long time to learn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0600" y="1371600"/>
            <a:ext cx="274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Output Values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9132367"/>
              </p:ext>
            </p:extLst>
          </p:nvPr>
        </p:nvGraphicFramePr>
        <p:xfrm>
          <a:off x="8686800" y="2133600"/>
          <a:ext cx="2667000" cy="25433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9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89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47771">
                <a:tc>
                  <a:txBody>
                    <a:bodyPr/>
                    <a:lstStyle/>
                    <a:p>
                      <a:pPr algn="l"/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A</a:t>
                      </a:r>
                      <a:endParaRPr lang="en-US" sz="28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B</a:t>
                      </a: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C</a:t>
                      </a:r>
                      <a:endParaRPr lang="en-US" sz="32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D</a:t>
                      </a:r>
                      <a:endPara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47771"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32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 E</a:t>
                      </a:r>
                      <a:endParaRPr kumimoji="0" lang="en-US" sz="32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1800" dirty="0">
                        <a:latin typeface="Calibri" pitchFamily="34" charset="0"/>
                      </a:endParaRPr>
                    </a:p>
                  </a:txBody>
                  <a:tcPr marL="83489" marR="83489" marT="41745" marB="41745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87630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+8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9636368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+4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9400" y="29718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+10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601200" y="213360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-10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77400" y="3820180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Calibri"/>
                <a:cs typeface="Calibri"/>
              </a:rPr>
              <a:t>-2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34400" y="4876800"/>
            <a:ext cx="2971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i="1" dirty="0">
                <a:solidFill>
                  <a:schemeClr val="accent2"/>
                </a:solidFill>
                <a:latin typeface="Calibri"/>
                <a:cs typeface="Calibri"/>
              </a:rPr>
              <a:t>If B and E both go to C under this policy, how can their values be different?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512669" y="3024555"/>
            <a:ext cx="791307" cy="76493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9633438" y="2189285"/>
            <a:ext cx="773724" cy="738553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Isosceles Triangle 20"/>
          <p:cNvSpPr/>
          <p:nvPr/>
        </p:nvSpPr>
        <p:spPr>
          <a:xfrm rot="5400000">
            <a:off x="9423888" y="3380641"/>
            <a:ext cx="228600" cy="5568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2" name="Isosceles Triangle 21"/>
          <p:cNvSpPr/>
          <p:nvPr/>
        </p:nvSpPr>
        <p:spPr>
          <a:xfrm rot="5400000">
            <a:off x="10278207" y="3379177"/>
            <a:ext cx="228600" cy="58615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3" name="Isosceles Triangle 22"/>
          <p:cNvSpPr/>
          <p:nvPr/>
        </p:nvSpPr>
        <p:spPr>
          <a:xfrm>
            <a:off x="9897208" y="3841532"/>
            <a:ext cx="228600" cy="62253"/>
          </a:xfrm>
          <a:prstGeom prst="triangle">
            <a:avLst/>
          </a:prstGeom>
          <a:solidFill>
            <a:srgbClr val="CCEC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FB9E0-EC89-4C97-BBD0-E75DB81E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First-visit Monte Carlo 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CFAA2-D54F-4101-979B-4E917A3C61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28600" y="1128486"/>
                <a:ext cx="11734800" cy="4729164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sz="2600" dirty="0"/>
                  <a:t>Input: a policy </a:t>
                </a:r>
                <a14:m>
                  <m:oMath xmlns:m="http://schemas.openxmlformats.org/officeDocument/2006/math">
                    <m:r>
                      <a:rPr lang="en-US" sz="2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600" dirty="0"/>
                  <a:t> to be evaluated.</a:t>
                </a:r>
              </a:p>
              <a:p>
                <a:r>
                  <a:rPr lang="en-US" sz="2600" dirty="0"/>
                  <a:t>Initialize: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600" dirty="0"/>
                  <a:t> arbitrarily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𝑅𝑒𝑡𝑢𝑟𝑛𝑠</m:t>
                    </m:r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600" dirty="0"/>
                  <a:t> an empty list</a:t>
                </a:r>
              </a:p>
              <a:p>
                <a:r>
                  <a:rPr lang="en-US" sz="2600" dirty="0"/>
                  <a:t>Loop forever (for each episode):</a:t>
                </a:r>
              </a:p>
              <a:p>
                <a:pPr lvl="1"/>
                <a:r>
                  <a:rPr lang="en-US" sz="2600" dirty="0"/>
                  <a:t>Generate an episode following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sSub>
                      <m:sSubPr>
                        <m:ctrlPr>
                          <a:rPr lang="en-US" sz="26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i="1" dirty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1"/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dirty="0"/>
              </a:p>
              <a:p>
                <a:pPr lvl="1"/>
                <a:r>
                  <a:rPr lang="en-US" sz="2600" dirty="0"/>
                  <a:t>Loop for each step of episode,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,…,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600" b="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600" dirty="0"/>
              </a:p>
              <a:p>
                <a:pPr lvl="2"/>
                <a:r>
                  <a:rPr lang="en-US" sz="2600" dirty="0"/>
                  <a:t>Unless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600" dirty="0"/>
                  <a:t> appears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sz="2600" b="0" i="0" dirty="0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600" dirty="0"/>
                  <a:t>:</a:t>
                </a:r>
              </a:p>
              <a:p>
                <a:pPr lvl="3"/>
                <a:r>
                  <a:rPr lang="en-US" sz="2600" dirty="0"/>
                  <a:t>Append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𝐺</m:t>
                    </m:r>
                  </m:oMath>
                </a14:m>
                <a:r>
                  <a:rPr lang="en-US" sz="2600" dirty="0"/>
                  <a:t> to </a:t>
                </a:r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𝑅𝑒𝑡𝑢𝑟𝑛𝑠</m:t>
                    </m:r>
                    <m:d>
                      <m:d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n-US" sz="2600" b="0" dirty="0"/>
              </a:p>
              <a:p>
                <a:pPr lvl="3"/>
                <a14:m>
                  <m:oMath xmlns:m="http://schemas.openxmlformats.org/officeDocument/2006/math">
                    <m:r>
                      <a:rPr lang="en-US" sz="2600" b="0" i="1" dirty="0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ctrlPr>
                          <a:rPr lang="en-US" sz="26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b="0" i="1" dirty="0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en-US" sz="26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</m:oMath>
                </a14:m>
                <a:r>
                  <a:rPr lang="en-US" sz="2600" dirty="0"/>
                  <a:t> average(</a:t>
                </a:r>
                <a14:m>
                  <m:oMath xmlns:m="http://schemas.openxmlformats.org/officeDocument/2006/math">
                    <m:r>
                      <a:rPr lang="en-US" sz="2600" i="1" dirty="0">
                        <a:latin typeface="Cambria Math" panose="02040503050406030204" pitchFamily="18" charset="0"/>
                      </a:rPr>
                      <m:t>𝑅𝑒𝑡𝑢𝑟𝑛𝑠</m:t>
                    </m:r>
                    <m:d>
                      <m:dPr>
                        <m:ctrlPr>
                          <a:rPr lang="en-US" sz="26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6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sz="2600" i="1" dirty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600" dirty="0"/>
                  <a:t>)</a:t>
                </a:r>
              </a:p>
              <a:p>
                <a:pPr lvl="3"/>
                <a:endParaRPr lang="en-US" dirty="0"/>
              </a:p>
              <a:p>
                <a:pPr lvl="2"/>
                <a:endParaRPr lang="en-US" dirty="0"/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E1CFAA2-D54F-4101-979B-4E917A3C61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8600" y="1128486"/>
                <a:ext cx="11734800" cy="4729164"/>
              </a:xfrm>
              <a:blipFill>
                <a:blip r:embed="rId2"/>
                <a:stretch>
                  <a:fillRect l="-935" t="-1031" b="-243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66892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latin typeface="Calibri"/>
                <a:cs typeface="Calibri"/>
              </a:rPr>
              <a:t>Why Not Use Policy Evaluation?</a:t>
            </a:r>
          </a:p>
        </p:txBody>
      </p:sp>
      <p:sp>
        <p:nvSpPr>
          <p:cNvPr id="9219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447800"/>
            <a:ext cx="11430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Simplified Bellman updates calculate V for a fixed policy: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Each round, replace V with a one-step-look-ahead layer over V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This approach fully exploited the connections between the states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Unfortunately, we need T and R to do it!</a:t>
            </a: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Key question: how can we do this update to V without knowing T and R?</a:t>
            </a:r>
          </a:p>
          <a:p>
            <a:pPr lvl="1"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In other words, how to we take a weighted average without knowing the weights?</a:t>
            </a: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</p:txBody>
      </p:sp>
      <p:pic>
        <p:nvPicPr>
          <p:cNvPr id="38" name="Picture 3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376325" y="3352800"/>
            <a:ext cx="7416560" cy="645897"/>
          </a:xfrm>
          <a:prstGeom prst="rect">
            <a:avLst/>
          </a:prstGeom>
          <a:noFill/>
          <a:ln/>
          <a:effectLst/>
        </p:spPr>
      </p:pic>
      <p:pic>
        <p:nvPicPr>
          <p:cNvPr id="36" name="Picture 3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406216" y="2590800"/>
            <a:ext cx="1502078" cy="330692"/>
          </a:xfrm>
          <a:prstGeom prst="rect">
            <a:avLst/>
          </a:prstGeom>
          <a:noFill/>
          <a:ln/>
          <a:effectLst/>
        </p:spPr>
      </p:pic>
      <p:grpSp>
        <p:nvGrpSpPr>
          <p:cNvPr id="21" name="Group 20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22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3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5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2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3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4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5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6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7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28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29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0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1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Sample-Based Policy Evaluation?</a:t>
            </a:r>
          </a:p>
        </p:txBody>
      </p:sp>
      <p:sp>
        <p:nvSpPr>
          <p:cNvPr id="2867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11430000" cy="5791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We want to improve our estimate of V by computing these averages: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cs typeface="Calibri"/>
              </a:rPr>
              <a:t>Idea: Take samples of outcomes s’ (by doing the action!) and average</a:t>
            </a: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dirty="0">
              <a:latin typeface="Calibri"/>
              <a:cs typeface="Calibri"/>
            </a:endParaRPr>
          </a:p>
        </p:txBody>
      </p:sp>
      <p:sp>
        <p:nvSpPr>
          <p:cNvPr id="14341" name="AutoShape 7"/>
          <p:cNvSpPr>
            <a:spLocks noChangeArrowheads="1"/>
          </p:cNvSpPr>
          <p:nvPr/>
        </p:nvSpPr>
        <p:spPr bwMode="auto">
          <a:xfrm>
            <a:off x="9902825" y="3390900"/>
            <a:ext cx="246063" cy="196850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14342" name="Line 11"/>
          <p:cNvSpPr>
            <a:spLocks noChangeShapeType="1"/>
          </p:cNvSpPr>
          <p:nvPr/>
        </p:nvSpPr>
        <p:spPr bwMode="auto">
          <a:xfrm flipH="1">
            <a:off x="9658350" y="3595688"/>
            <a:ext cx="368300" cy="573087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3" name="Oval 13"/>
          <p:cNvSpPr>
            <a:spLocks noChangeArrowheads="1"/>
          </p:cNvSpPr>
          <p:nvPr/>
        </p:nvSpPr>
        <p:spPr bwMode="auto">
          <a:xfrm>
            <a:off x="9575800" y="4168775"/>
            <a:ext cx="204788" cy="204788"/>
          </a:xfrm>
          <a:prstGeom prst="ellipse">
            <a:avLst/>
          </a:prstGeom>
          <a:solidFill>
            <a:srgbClr val="B5E3C8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4" name="Line 17"/>
          <p:cNvSpPr>
            <a:spLocks noChangeShapeType="1"/>
          </p:cNvSpPr>
          <p:nvPr/>
        </p:nvSpPr>
        <p:spPr bwMode="auto">
          <a:xfrm flipH="1">
            <a:off x="9353550" y="4373563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345" name="Text Box 19"/>
          <p:cNvSpPr txBox="1">
            <a:spLocks noChangeArrowheads="1"/>
          </p:cNvSpPr>
          <p:nvPr/>
        </p:nvSpPr>
        <p:spPr bwMode="auto">
          <a:xfrm>
            <a:off x="9829800" y="36957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  <a:sym typeface="Symbol" pitchFamily="18" charset="2"/>
              </a:rPr>
              <a:t>(s)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4346" name="Text Box 20"/>
          <p:cNvSpPr txBox="1">
            <a:spLocks noChangeArrowheads="1"/>
          </p:cNvSpPr>
          <p:nvPr/>
        </p:nvSpPr>
        <p:spPr bwMode="auto">
          <a:xfrm>
            <a:off x="10134600" y="3252788"/>
            <a:ext cx="204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4347" name="Text Box 21"/>
          <p:cNvSpPr txBox="1">
            <a:spLocks noChangeArrowheads="1"/>
          </p:cNvSpPr>
          <p:nvPr/>
        </p:nvSpPr>
        <p:spPr bwMode="auto">
          <a:xfrm>
            <a:off x="9753600" y="4076700"/>
            <a:ext cx="8874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</a:t>
            </a:r>
            <a:r>
              <a:rPr lang="en-US" dirty="0">
                <a:solidFill>
                  <a:srgbClr val="008000"/>
                </a:solidFill>
                <a:latin typeface="Calibri"/>
                <a:cs typeface="Calibri"/>
                <a:sym typeface="Symbol" pitchFamily="18" charset="2"/>
              </a:rPr>
              <a:t>(s)</a:t>
            </a:r>
          </a:p>
        </p:txBody>
      </p:sp>
      <p:pic>
        <p:nvPicPr>
          <p:cNvPr id="60" name="Picture 5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1548658" y="5407025"/>
            <a:ext cx="3454166" cy="765990"/>
          </a:xfrm>
          <a:prstGeom prst="rect">
            <a:avLst/>
          </a:prstGeom>
          <a:noFill/>
          <a:ln/>
          <a:effectLst/>
        </p:spPr>
      </p:pic>
      <p:grpSp>
        <p:nvGrpSpPr>
          <p:cNvPr id="2" name="Group 28"/>
          <p:cNvGrpSpPr>
            <a:grpSpLocks/>
          </p:cNvGrpSpPr>
          <p:nvPr/>
        </p:nvGrpSpPr>
        <p:grpSpPr bwMode="auto">
          <a:xfrm>
            <a:off x="9661525" y="4373563"/>
            <a:ext cx="854075" cy="910669"/>
            <a:chOff x="7223125" y="3529013"/>
            <a:chExt cx="854075" cy="910669"/>
          </a:xfrm>
        </p:grpSpPr>
        <p:sp>
          <p:nvSpPr>
            <p:cNvPr id="14373" name="Line 18"/>
            <p:cNvSpPr>
              <a:spLocks noChangeShapeType="1"/>
            </p:cNvSpPr>
            <p:nvPr/>
          </p:nvSpPr>
          <p:spPr bwMode="auto">
            <a:xfrm>
              <a:off x="7223125" y="3529013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4" name="AutoShape 23"/>
            <p:cNvSpPr>
              <a:spLocks noChangeArrowheads="1"/>
            </p:cNvSpPr>
            <p:nvPr/>
          </p:nvSpPr>
          <p:spPr bwMode="auto">
            <a:xfrm>
              <a:off x="7383463" y="4151313"/>
              <a:ext cx="244475" cy="195262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75" name="Text Box 24"/>
            <p:cNvSpPr txBox="1">
              <a:spLocks noChangeArrowheads="1"/>
            </p:cNvSpPr>
            <p:nvPr/>
          </p:nvSpPr>
          <p:spPr bwMode="auto">
            <a:xfrm>
              <a:off x="7551738" y="4070350"/>
              <a:ext cx="525462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  <a:r>
                <a:rPr lang="en-US" baseline="-25000" dirty="0">
                  <a:solidFill>
                    <a:srgbClr val="3333FF"/>
                  </a:solidFill>
                  <a:latin typeface="Calibri"/>
                  <a:cs typeface="Calibri"/>
                </a:rPr>
                <a:t>1</a:t>
              </a: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'</a:t>
              </a:r>
            </a:p>
          </p:txBody>
        </p:sp>
      </p:grpSp>
      <p:pic>
        <p:nvPicPr>
          <p:cNvPr id="56" name="Picture 55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1587933" y="3308350"/>
            <a:ext cx="5118817" cy="375602"/>
          </a:xfrm>
          <a:prstGeom prst="rect">
            <a:avLst/>
          </a:prstGeom>
          <a:noFill/>
          <a:ln/>
          <a:effectLst/>
        </p:spPr>
      </p:pic>
      <p:pic>
        <p:nvPicPr>
          <p:cNvPr id="57" name="Picture 56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1575088" y="3862387"/>
            <a:ext cx="5117520" cy="375507"/>
          </a:xfrm>
          <a:prstGeom prst="rect">
            <a:avLst/>
          </a:prstGeom>
          <a:noFill/>
          <a:ln/>
          <a:effectLst/>
        </p:spPr>
      </p:pic>
      <p:pic>
        <p:nvPicPr>
          <p:cNvPr id="61" name="Picture 60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590229" y="4603750"/>
            <a:ext cx="5117396" cy="375498"/>
          </a:xfrm>
          <a:prstGeom prst="rect">
            <a:avLst/>
          </a:prstGeom>
          <a:noFill/>
          <a:ln/>
          <a:effectLst/>
        </p:spPr>
      </p:pic>
      <p:pic>
        <p:nvPicPr>
          <p:cNvPr id="52" name="Picture 51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tretch>
            <a:fillRect/>
          </a:stretch>
        </p:blipFill>
        <p:spPr bwMode="auto">
          <a:xfrm>
            <a:off x="1833411" y="4391025"/>
            <a:ext cx="330501" cy="60336"/>
          </a:xfrm>
          <a:prstGeom prst="rect">
            <a:avLst/>
          </a:prstGeom>
          <a:noFill/>
          <a:ln/>
          <a:effectLst/>
        </p:spPr>
      </p:pic>
      <p:pic>
        <p:nvPicPr>
          <p:cNvPr id="55" name="Picture 54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/>
          <a:stretch>
            <a:fillRect/>
          </a:stretch>
        </p:blipFill>
        <p:spPr bwMode="auto">
          <a:xfrm>
            <a:off x="1494115" y="1905000"/>
            <a:ext cx="7416560" cy="645897"/>
          </a:xfrm>
          <a:prstGeom prst="rect">
            <a:avLst/>
          </a:prstGeom>
          <a:noFill/>
          <a:ln/>
          <a:effectLst/>
        </p:spPr>
      </p:pic>
      <p:sp>
        <p:nvSpPr>
          <p:cNvPr id="14355" name="Line 17"/>
          <p:cNvSpPr>
            <a:spLocks noChangeShapeType="1"/>
          </p:cNvSpPr>
          <p:nvPr/>
        </p:nvSpPr>
        <p:spPr bwMode="auto">
          <a:xfrm flipH="1">
            <a:off x="8610600" y="4206875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2" name="Line 18"/>
          <p:cNvSpPr>
            <a:spLocks noChangeShapeType="1"/>
          </p:cNvSpPr>
          <p:nvPr/>
        </p:nvSpPr>
        <p:spPr bwMode="auto">
          <a:xfrm flipH="1">
            <a:off x="9215438" y="4395788"/>
            <a:ext cx="461962" cy="6159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3" name="AutoShape 23"/>
          <p:cNvSpPr>
            <a:spLocks noChangeArrowheads="1"/>
          </p:cNvSpPr>
          <p:nvPr/>
        </p:nvSpPr>
        <p:spPr bwMode="auto">
          <a:xfrm>
            <a:off x="9078913" y="5021263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4" name="Text Box 24"/>
          <p:cNvSpPr txBox="1">
            <a:spLocks noChangeArrowheads="1"/>
          </p:cNvSpPr>
          <p:nvPr/>
        </p:nvSpPr>
        <p:spPr bwMode="auto">
          <a:xfrm>
            <a:off x="9247188" y="4940300"/>
            <a:ext cx="5254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2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sp>
        <p:nvSpPr>
          <p:cNvPr id="14359" name="Line 17"/>
          <p:cNvSpPr>
            <a:spLocks noChangeShapeType="1"/>
          </p:cNvSpPr>
          <p:nvPr/>
        </p:nvSpPr>
        <p:spPr bwMode="auto">
          <a:xfrm flipH="1">
            <a:off x="10115550" y="439578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6" name="Line 18"/>
          <p:cNvSpPr>
            <a:spLocks noChangeShapeType="1"/>
          </p:cNvSpPr>
          <p:nvPr/>
        </p:nvSpPr>
        <p:spPr bwMode="auto">
          <a:xfrm>
            <a:off x="9677400" y="4395788"/>
            <a:ext cx="1042988" cy="61277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47" name="AutoShape 23"/>
          <p:cNvSpPr>
            <a:spLocks noChangeArrowheads="1"/>
          </p:cNvSpPr>
          <p:nvPr/>
        </p:nvSpPr>
        <p:spPr bwMode="auto">
          <a:xfrm>
            <a:off x="10583863" y="5018088"/>
            <a:ext cx="244475" cy="195262"/>
          </a:xfrm>
          <a:prstGeom prst="triangle">
            <a:avLst>
              <a:gd name="adj" fmla="val 50000"/>
            </a:avLst>
          </a:prstGeom>
          <a:solidFill>
            <a:srgbClr val="CCEC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48" name="Text Box 24"/>
          <p:cNvSpPr txBox="1">
            <a:spLocks noChangeArrowheads="1"/>
          </p:cNvSpPr>
          <p:nvPr/>
        </p:nvSpPr>
        <p:spPr bwMode="auto">
          <a:xfrm>
            <a:off x="10752138" y="4937125"/>
            <a:ext cx="5254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s</a:t>
            </a:r>
            <a:r>
              <a:rPr lang="en-US" baseline="-25000" dirty="0">
                <a:solidFill>
                  <a:srgbClr val="3333FF"/>
                </a:solidFill>
                <a:latin typeface="Calibri"/>
                <a:cs typeface="Calibri"/>
              </a:rPr>
              <a:t>3</a:t>
            </a:r>
            <a:r>
              <a:rPr lang="en-US" dirty="0">
                <a:solidFill>
                  <a:srgbClr val="3333FF"/>
                </a:solidFill>
                <a:latin typeface="Calibri"/>
                <a:cs typeface="Calibri"/>
              </a:rPr>
              <a:t>'</a:t>
            </a:r>
          </a:p>
        </p:txBody>
      </p:sp>
      <p:grpSp>
        <p:nvGrpSpPr>
          <p:cNvPr id="3" name="Group 44"/>
          <p:cNvGrpSpPr>
            <a:grpSpLocks/>
          </p:cNvGrpSpPr>
          <p:nvPr/>
        </p:nvGrpSpPr>
        <p:grpSpPr bwMode="auto">
          <a:xfrm>
            <a:off x="8799513" y="4425950"/>
            <a:ext cx="1716087" cy="860425"/>
            <a:chOff x="6172200" y="2978150"/>
            <a:chExt cx="1716088" cy="860425"/>
          </a:xfrm>
        </p:grpSpPr>
        <p:grpSp>
          <p:nvGrpSpPr>
            <p:cNvPr id="14365" name="Group 14"/>
            <p:cNvGrpSpPr>
              <a:grpSpLocks/>
            </p:cNvGrpSpPr>
            <p:nvPr/>
          </p:nvGrpSpPr>
          <p:grpSpPr bwMode="auto">
            <a:xfrm>
              <a:off x="6210300" y="2978150"/>
              <a:ext cx="1677988" cy="612775"/>
              <a:chOff x="1536" y="2400"/>
              <a:chExt cx="1584" cy="624"/>
            </a:xfrm>
          </p:grpSpPr>
          <p:sp>
            <p:nvSpPr>
              <p:cNvPr id="14369" name="Line 15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1" name="Line 17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14372" name="Line 18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4366" name="Text Box 22"/>
            <p:cNvSpPr txBox="1">
              <a:spLocks noChangeArrowheads="1"/>
            </p:cNvSpPr>
            <p:nvPr/>
          </p:nvSpPr>
          <p:spPr bwMode="auto">
            <a:xfrm>
              <a:off x="6172200" y="3135313"/>
              <a:ext cx="1257300" cy="3698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latin typeface="Calibri"/>
                  <a:cs typeface="Calibri"/>
                </a:rPr>
                <a:t>s,</a:t>
              </a:r>
              <a:r>
                <a:rPr lang="en-US" dirty="0">
                  <a:latin typeface="Calibri"/>
                  <a:cs typeface="Calibri"/>
                  <a:sym typeface="Symbol" pitchFamily="18" charset="2"/>
                </a:rPr>
                <a:t> (s)</a:t>
              </a:r>
              <a:r>
                <a:rPr lang="en-US" dirty="0">
                  <a:latin typeface="Calibri"/>
                  <a:cs typeface="Calibri"/>
                </a:rPr>
                <a:t>,s’</a:t>
              </a:r>
            </a:p>
          </p:txBody>
        </p:sp>
        <p:sp>
          <p:nvSpPr>
            <p:cNvPr id="14367" name="AutoShape 23"/>
            <p:cNvSpPr>
              <a:spLocks noChangeArrowheads="1"/>
            </p:cNvSpPr>
            <p:nvPr/>
          </p:nvSpPr>
          <p:spPr bwMode="auto">
            <a:xfrm>
              <a:off x="7192963" y="3567112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14368" name="Text Box 24"/>
            <p:cNvSpPr txBox="1">
              <a:spLocks noChangeArrowheads="1"/>
            </p:cNvSpPr>
            <p:nvPr/>
          </p:nvSpPr>
          <p:spPr bwMode="auto">
            <a:xfrm>
              <a:off x="7421563" y="3471863"/>
              <a:ext cx="373062" cy="3667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3333FF"/>
                  </a:solidFill>
                  <a:latin typeface="Calibri"/>
                  <a:cs typeface="Calibri"/>
                </a:rPr>
                <a:t>s'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8610600" y="5562600"/>
            <a:ext cx="2971800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i="1" dirty="0">
                <a:latin typeface="Calibri"/>
                <a:cs typeface="Calibri"/>
              </a:rPr>
              <a:t>Almost!  But we can’t rewind time to get sample after sample from state s.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978480"/>
            <a:ext cx="4191000" cy="368857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41" grpId="0" animBg="1"/>
      <p:bldP spid="14342" grpId="0" animBg="1"/>
      <p:bldP spid="14343" grpId="0" animBg="1"/>
      <p:bldP spid="14345" grpId="0"/>
      <p:bldP spid="14346" grpId="0"/>
      <p:bldP spid="14347" grpId="0"/>
      <p:bldP spid="42" grpId="0" animBg="1"/>
      <p:bldP spid="43" grpId="0" animBg="1"/>
      <p:bldP spid="44" grpId="0"/>
      <p:bldP spid="46" grpId="0" animBg="1"/>
      <p:bldP spid="47" grpId="0" animBg="1"/>
      <p:bldP spid="48" grpId="0"/>
      <p:bldP spid="4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Temporal Difference Learning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686800" cy="2819400"/>
          </a:xfrm>
        </p:spPr>
        <p:txBody>
          <a:bodyPr/>
          <a:lstStyle/>
          <a:p>
            <a:r>
              <a:rPr lang="en-US" sz="2400" dirty="0">
                <a:latin typeface="Calibri"/>
                <a:cs typeface="Calibri"/>
              </a:rPr>
              <a:t>Big idea: learn from every experience!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Update V(s) each time we experience a transition (s, a, s’, r)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Likely outcomes s’ will contribute updates more often</a:t>
            </a:r>
          </a:p>
          <a:p>
            <a:pPr lvl="1">
              <a:buFont typeface="Wingdings" pitchFamily="2" charset="2"/>
              <a:buNone/>
            </a:pPr>
            <a:endParaRPr lang="en-US" sz="2000" dirty="0">
              <a:latin typeface="Calibri"/>
              <a:cs typeface="Calibri"/>
            </a:endParaRPr>
          </a:p>
          <a:p>
            <a:r>
              <a:rPr lang="en-US" sz="2400" dirty="0">
                <a:latin typeface="Calibri"/>
                <a:cs typeface="Calibri"/>
              </a:rPr>
              <a:t>Temporal difference learning of values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Policy still fixed, still doing evaluation!</a:t>
            </a:r>
          </a:p>
          <a:p>
            <a:pPr lvl="1"/>
            <a:r>
              <a:rPr lang="en-US" sz="2000" dirty="0">
                <a:latin typeface="Calibri"/>
                <a:cs typeface="Calibri"/>
              </a:rPr>
              <a:t>Move values toward value of whatever successor occurs: running average</a:t>
            </a: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pPr lvl="1"/>
            <a:endParaRPr lang="en-US" sz="20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23" name="Picture 2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4425795" y="4329000"/>
            <a:ext cx="4789797" cy="330611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4422769" y="5087825"/>
            <a:ext cx="5181610" cy="300083"/>
          </a:xfrm>
          <a:prstGeom prst="rect">
            <a:avLst/>
          </a:prstGeom>
          <a:noFill/>
          <a:ln/>
          <a:effectLst/>
        </p:spPr>
      </p:pic>
      <p:grpSp>
        <p:nvGrpSpPr>
          <p:cNvPr id="22" name="Group 21"/>
          <p:cNvGrpSpPr/>
          <p:nvPr/>
        </p:nvGrpSpPr>
        <p:grpSpPr>
          <a:xfrm>
            <a:off x="9296402" y="1371600"/>
            <a:ext cx="1857674" cy="2366665"/>
            <a:chOff x="9532815" y="1447800"/>
            <a:chExt cx="1575852" cy="2007625"/>
          </a:xfrm>
        </p:grpSpPr>
        <p:sp>
          <p:nvSpPr>
            <p:cNvPr id="15367" name="AutoShape 7"/>
            <p:cNvSpPr>
              <a:spLocks noChangeArrowheads="1"/>
            </p:cNvSpPr>
            <p:nvPr/>
          </p:nvSpPr>
          <p:spPr bwMode="auto">
            <a:xfrm>
              <a:off x="10310812" y="1585913"/>
              <a:ext cx="246063" cy="196850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8" name="Line 11"/>
            <p:cNvSpPr>
              <a:spLocks noChangeShapeType="1"/>
            </p:cNvSpPr>
            <p:nvPr/>
          </p:nvSpPr>
          <p:spPr bwMode="auto">
            <a:xfrm flipH="1">
              <a:off x="10066337" y="1790700"/>
              <a:ext cx="368300" cy="573088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69" name="Oval 13"/>
            <p:cNvSpPr>
              <a:spLocks noChangeArrowheads="1"/>
            </p:cNvSpPr>
            <p:nvPr/>
          </p:nvSpPr>
          <p:spPr bwMode="auto">
            <a:xfrm>
              <a:off x="9983787" y="2363788"/>
              <a:ext cx="204788" cy="204787"/>
            </a:xfrm>
            <a:prstGeom prst="ellipse">
              <a:avLst/>
            </a:prstGeom>
            <a:solidFill>
              <a:srgbClr val="B5E3C8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0" name="Line 17"/>
            <p:cNvSpPr>
              <a:spLocks noChangeShapeType="1"/>
            </p:cNvSpPr>
            <p:nvPr/>
          </p:nvSpPr>
          <p:spPr bwMode="auto">
            <a:xfrm flipH="1">
              <a:off x="9761537" y="2568575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1" name="Line 18"/>
            <p:cNvSpPr>
              <a:spLocks noChangeShapeType="1"/>
            </p:cNvSpPr>
            <p:nvPr/>
          </p:nvSpPr>
          <p:spPr bwMode="auto">
            <a:xfrm>
              <a:off x="10069512" y="2568575"/>
              <a:ext cx="296863" cy="612775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2" name="Text Box 19"/>
            <p:cNvSpPr txBox="1">
              <a:spLocks noChangeArrowheads="1"/>
            </p:cNvSpPr>
            <p:nvPr/>
          </p:nvSpPr>
          <p:spPr bwMode="auto">
            <a:xfrm>
              <a:off x="9532815" y="1835639"/>
              <a:ext cx="762001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(s)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373" name="Text Box 20"/>
            <p:cNvSpPr txBox="1">
              <a:spLocks noChangeArrowheads="1"/>
            </p:cNvSpPr>
            <p:nvPr/>
          </p:nvSpPr>
          <p:spPr bwMode="auto">
            <a:xfrm>
              <a:off x="10542587" y="1447800"/>
              <a:ext cx="204788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>
                  <a:solidFill>
                    <a:srgbClr val="3333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374" name="Text Box 21"/>
            <p:cNvSpPr txBox="1">
              <a:spLocks noChangeArrowheads="1"/>
            </p:cNvSpPr>
            <p:nvPr/>
          </p:nvSpPr>
          <p:spPr bwMode="auto">
            <a:xfrm>
              <a:off x="10221254" y="2245854"/>
              <a:ext cx="88741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(s)</a:t>
              </a:r>
            </a:p>
          </p:txBody>
        </p:sp>
        <p:sp>
          <p:nvSpPr>
            <p:cNvPr id="15375" name="AutoShape 23"/>
            <p:cNvSpPr>
              <a:spLocks noChangeArrowheads="1"/>
            </p:cNvSpPr>
            <p:nvPr/>
          </p:nvSpPr>
          <p:spPr bwMode="auto">
            <a:xfrm>
              <a:off x="10229850" y="3190875"/>
              <a:ext cx="244475" cy="195263"/>
            </a:xfrm>
            <a:prstGeom prst="triangle">
              <a:avLst>
                <a:gd name="adj" fmla="val 50000"/>
              </a:avLst>
            </a:prstGeom>
            <a:solidFill>
              <a:srgbClr val="CCEC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376" name="Text Box 24"/>
            <p:cNvSpPr txBox="1">
              <a:spLocks noChangeArrowheads="1"/>
            </p:cNvSpPr>
            <p:nvPr/>
          </p:nvSpPr>
          <p:spPr bwMode="auto">
            <a:xfrm>
              <a:off x="10308492" y="3063798"/>
              <a:ext cx="525463" cy="3916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3333FF"/>
                  </a:solidFill>
                  <a:latin typeface="Calibri"/>
                  <a:cs typeface="Calibri"/>
                </a:rPr>
                <a:t>s’</a:t>
              </a:r>
            </a:p>
          </p:txBody>
        </p:sp>
        <p:sp>
          <p:nvSpPr>
            <p:cNvPr id="15377" name="Line 17"/>
            <p:cNvSpPr>
              <a:spLocks noChangeShapeType="1"/>
            </p:cNvSpPr>
            <p:nvPr/>
          </p:nvSpPr>
          <p:spPr bwMode="auto">
            <a:xfrm flipH="1">
              <a:off x="10523537" y="2590800"/>
              <a:ext cx="307975" cy="6127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</p:grp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4422619" y="5845062"/>
            <a:ext cx="5331136" cy="300029"/>
          </a:xfrm>
          <a:prstGeom prst="rect">
            <a:avLst/>
          </a:prstGeom>
          <a:noFill/>
          <a:ln/>
          <a:effectLst/>
        </p:spPr>
      </p:pic>
      <p:sp>
        <p:nvSpPr>
          <p:cNvPr id="15379" name="TextBox 19"/>
          <p:cNvSpPr txBox="1">
            <a:spLocks noChangeArrowheads="1"/>
          </p:cNvSpPr>
          <p:nvPr/>
        </p:nvSpPr>
        <p:spPr bwMode="auto">
          <a:xfrm>
            <a:off x="1868487" y="4271473"/>
            <a:ext cx="20617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Sample of V(s):</a:t>
            </a:r>
          </a:p>
        </p:txBody>
      </p:sp>
      <p:sp>
        <p:nvSpPr>
          <p:cNvPr id="15380" name="TextBox 21"/>
          <p:cNvSpPr txBox="1">
            <a:spLocks noChangeArrowheads="1"/>
          </p:cNvSpPr>
          <p:nvPr/>
        </p:nvSpPr>
        <p:spPr bwMode="auto">
          <a:xfrm>
            <a:off x="1873007" y="4978400"/>
            <a:ext cx="206537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Update to V(s):</a:t>
            </a:r>
          </a:p>
        </p:txBody>
      </p:sp>
      <p:sp>
        <p:nvSpPr>
          <p:cNvPr id="15381" name="TextBox 22"/>
          <p:cNvSpPr txBox="1">
            <a:spLocks noChangeArrowheads="1"/>
          </p:cNvSpPr>
          <p:nvPr/>
        </p:nvSpPr>
        <p:spPr bwMode="auto">
          <a:xfrm>
            <a:off x="1881799" y="5730875"/>
            <a:ext cx="190648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latin typeface="Calibri"/>
                <a:cs typeface="Calibri"/>
              </a:rPr>
              <a:t>Same update: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79" grpId="0"/>
      <p:bldP spid="15380" grpId="0"/>
      <p:bldP spid="1538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Difference 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52400" y="1117600"/>
                <a:ext cx="9067800" cy="4729164"/>
              </a:xfrm>
            </p:spPr>
            <p:txBody>
              <a:bodyPr/>
              <a:lstStyle/>
              <a:p>
                <a:r>
                  <a:rPr lang="en-US" sz="2800" dirty="0"/>
                  <a:t>Goal: Compute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800" dirty="0"/>
                  <a:t> for each state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under given </a:t>
                </a:r>
                <a:r>
                  <a:rPr lang="en-US" sz="2800" dirty="0">
                    <a:sym typeface="Symbol" pitchFamily="18" charset="2"/>
                  </a:rPr>
                  <a:t></a:t>
                </a:r>
              </a:p>
              <a:p>
                <a:r>
                  <a:rPr lang="en-US" sz="2800" dirty="0"/>
                  <a:t>Idea: update after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every</a:t>
                </a:r>
                <a:r>
                  <a:rPr lang="en-US" sz="2800" dirty="0"/>
                  <a:t> experience </a:t>
                </a:r>
                <a:r>
                  <a:rPr lang="en-US" sz="2800" dirty="0">
                    <a:latin typeface="Calibri"/>
                    <a:cs typeface="Calibri"/>
                  </a:rPr>
                  <a:t>(s, </a:t>
                </a:r>
                <a:r>
                  <a:rPr lang="en-US" sz="2800" dirty="0" err="1">
                    <a:latin typeface="Calibri"/>
                    <a:cs typeface="Calibri"/>
                  </a:rPr>
                  <a:t>a,r</a:t>
                </a:r>
                <a:r>
                  <a:rPr lang="en-US" sz="2800" dirty="0">
                    <a:latin typeface="Calibri"/>
                    <a:cs typeface="Calibri"/>
                  </a:rPr>
                  <a:t>, s’).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r>
                  <a:rPr lang="en-US" sz="2800" dirty="0">
                    <a:latin typeface="Calibri"/>
                    <a:cs typeface="Calibri"/>
                  </a:rPr>
                  <a:t>Likely outcomes s’ will contribute updates more often</a:t>
                </a:r>
              </a:p>
              <a:p>
                <a:pPr>
                  <a:buFont typeface="Wingdings" panose="05000000000000000000" pitchFamily="2" charset="2"/>
                  <a:buChar char="à"/>
                </a:pPr>
                <a:endParaRPr lang="en-US" sz="2800" dirty="0">
                  <a:latin typeface="Calibri"/>
                  <a:cs typeface="Calibri"/>
                </a:endParaRP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Initialize</a:t>
                </a:r>
                <a:r>
                  <a:rPr lang="en-US" sz="2400" dirty="0"/>
                  <a:t> each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with some value.</a:t>
                </a:r>
                <a:endParaRPr lang="en-US" sz="2400" dirty="0">
                  <a:sym typeface="Symbol" pitchFamily="18" charset="2"/>
                </a:endParaRP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Observe</a:t>
                </a:r>
                <a:r>
                  <a:rPr lang="en-US" sz="2400" dirty="0"/>
                  <a:t> experience </a:t>
                </a:r>
                <a:r>
                  <a:rPr lang="en-US" sz="2400" dirty="0">
                    <a:latin typeface="Calibri"/>
                    <a:cs typeface="Calibri"/>
                  </a:rPr>
                  <a:t>(s, </a:t>
                </a:r>
                <a:r>
                  <a:rPr lang="en-US" sz="2400" dirty="0">
                    <a:sym typeface="Symbol" pitchFamily="18" charset="2"/>
                  </a:rPr>
                  <a:t> (</a:t>
                </a:r>
                <a:r>
                  <a:rPr lang="en-US" sz="2400" dirty="0">
                    <a:latin typeface="Calibri"/>
                    <a:cs typeface="Calibri"/>
                    <a:sym typeface="Symbol" pitchFamily="18" charset="2"/>
                  </a:rPr>
                  <a:t>s</a:t>
                </a:r>
                <a:r>
                  <a:rPr lang="en-US" sz="2400" dirty="0">
                    <a:latin typeface="Calibri"/>
                    <a:cs typeface="Calibri"/>
                  </a:rPr>
                  <a:t>), r, s’).</a:t>
                </a:r>
                <a:endParaRPr lang="en-US" sz="2400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Use </a:t>
                </a:r>
                <a:r>
                  <a:rPr lang="en-US" sz="2400" dirty="0">
                    <a:solidFill>
                      <a:schemeClr val="tx1"/>
                    </a:solidFill>
                  </a:rPr>
                  <a:t>observation in rough estimate of long-term reward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1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 startAt="4"/>
                </a:pPr>
                <a:r>
                  <a:rPr lang="en-US" sz="2400" dirty="0">
                    <a:solidFill>
                      <a:srgbClr val="FF0000"/>
                    </a:solidFill>
                  </a:rPr>
                  <a:t>Update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400" dirty="0"/>
                  <a:t> by moving values slightly toward estimate:</a:t>
                </a:r>
              </a:p>
              <a:p>
                <a:pPr marL="91435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914353" lvl="2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is the</a:t>
                </a:r>
                <a:r>
                  <a:rPr lang="en-US" dirty="0">
                    <a:solidFill>
                      <a:srgbClr val="3333FF"/>
                    </a:solidFill>
                  </a:rPr>
                  <a:t> learning rate</a:t>
                </a:r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" y="1117600"/>
                <a:ext cx="9067800" cy="4729164"/>
              </a:xfrm>
              <a:blipFill>
                <a:blip r:embed="rId2"/>
                <a:stretch>
                  <a:fillRect l="-1142" t="-1546" b="-92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413966" y="3733800"/>
            <a:ext cx="2606040" cy="2895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2251059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Exponential Moving Average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11201400" cy="4876800"/>
          </a:xfrm>
        </p:spPr>
        <p:txBody>
          <a:bodyPr/>
          <a:lstStyle/>
          <a:p>
            <a:r>
              <a:rPr lang="en-US" sz="2800" dirty="0"/>
              <a:t>Exponential moving average </a:t>
            </a:r>
          </a:p>
          <a:p>
            <a:pPr lvl="1"/>
            <a:r>
              <a:rPr lang="en-US" sz="2400" dirty="0"/>
              <a:t>The running interpolation update:</a:t>
            </a:r>
          </a:p>
          <a:p>
            <a:pPr lvl="4"/>
            <a:endParaRPr lang="en-US" sz="1600" dirty="0"/>
          </a:p>
          <a:p>
            <a:pPr lvl="1"/>
            <a:r>
              <a:rPr lang="en-US" sz="2400" dirty="0"/>
              <a:t>Makes recent samples more important:</a:t>
            </a:r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2"/>
            <a:endParaRPr lang="en-US" sz="2000" dirty="0"/>
          </a:p>
          <a:p>
            <a:pPr lvl="1"/>
            <a:r>
              <a:rPr lang="en-US" sz="2400" dirty="0"/>
              <a:t>Forgets about the past (distant past values were wrong anyway)</a:t>
            </a:r>
          </a:p>
          <a:p>
            <a:pPr lvl="1"/>
            <a:endParaRPr lang="en-US" sz="2400" dirty="0"/>
          </a:p>
          <a:p>
            <a:r>
              <a:rPr lang="en-US" sz="2800" dirty="0"/>
              <a:t>Decreasing learning rate (alpha) can give converging averages</a:t>
            </a:r>
          </a:p>
          <a:p>
            <a:endParaRPr lang="en-US" sz="2800" dirty="0"/>
          </a:p>
        </p:txBody>
      </p:sp>
      <p:pic>
        <p:nvPicPr>
          <p:cNvPr id="16389" name="Picture 2" descr="\\.host\Shared Folders\Shared with PC\exp_moving_avg.png"/>
          <p:cNvPicPr>
            <a:picLocks noChangeAspect="1" noChangeArrowheads="1"/>
          </p:cNvPicPr>
          <p:nvPr/>
        </p:nvPicPr>
        <p:blipFill>
          <a:blip r:embed="rId2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2295525" y="3352800"/>
            <a:ext cx="7229475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0" name="Picture 3" descr="\\.host\Shared Folders\Shared with PC\exp_moving_avg_update.pn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chemeClr val="tx1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5791200" y="1905000"/>
            <a:ext cx="4171950" cy="390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 Bandits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00600" y="3049893"/>
            <a:ext cx="2819400" cy="35014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052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9" name="Table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4414767"/>
              </p:ext>
            </p:extLst>
          </p:nvPr>
        </p:nvGraphicFramePr>
        <p:xfrm>
          <a:off x="94488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7" name="Table 6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12306"/>
              </p:ext>
            </p:extLst>
          </p:nvPr>
        </p:nvGraphicFramePr>
        <p:xfrm>
          <a:off x="64770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3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2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Temporal Difference Learning</a:t>
            </a:r>
          </a:p>
        </p:txBody>
      </p:sp>
      <p:sp>
        <p:nvSpPr>
          <p:cNvPr id="14" name="Text Box 13"/>
          <p:cNvSpPr txBox="1">
            <a:spLocks noChangeArrowheads="1"/>
          </p:cNvSpPr>
          <p:nvPr/>
        </p:nvSpPr>
        <p:spPr bwMode="auto">
          <a:xfrm>
            <a:off x="457200" y="4876800"/>
            <a:ext cx="2362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i="1" dirty="0">
                <a:latin typeface="Calibri"/>
                <a:cs typeface="Calibri"/>
                <a:sym typeface="Symbol" pitchFamily="18" charset="2"/>
              </a:rPr>
              <a:t>Assume: 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 = 1, </a:t>
            </a:r>
            <a:r>
              <a:rPr lang="el-GR" dirty="0">
                <a:latin typeface="Calibri"/>
                <a:cs typeface="Calibri"/>
                <a:sym typeface="Symbol" pitchFamily="18" charset="2"/>
              </a:rPr>
              <a:t>α</a:t>
            </a:r>
            <a:r>
              <a:rPr lang="en-US" dirty="0">
                <a:latin typeface="Calibri"/>
                <a:cs typeface="Calibri"/>
                <a:sym typeface="Symbol" pitchFamily="18" charset="2"/>
              </a:rPr>
              <a:t> = 1/2</a:t>
            </a:r>
            <a:endParaRPr lang="en-US" dirty="0">
              <a:latin typeface="Calibri"/>
              <a:cs typeface="Calibri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334000" y="1219200"/>
            <a:ext cx="449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Observed Transitions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774837" y="32414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1053869" y="25468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5140568" y="18288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B, east, C, -2</a:t>
            </a:r>
          </a:p>
        </p:txBody>
      </p:sp>
      <p:graphicFrame>
        <p:nvGraphicFramePr>
          <p:cNvPr id="46" name="Table 4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2916896"/>
              </p:ext>
            </p:extLst>
          </p:nvPr>
        </p:nvGraphicFramePr>
        <p:xfrm>
          <a:off x="35052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7" name="Rectangle 46"/>
          <p:cNvSpPr/>
          <p:nvPr/>
        </p:nvSpPr>
        <p:spPr>
          <a:xfrm>
            <a:off x="5014546" y="32414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4293578" y="25468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49" name="Table 4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3690775"/>
              </p:ext>
            </p:extLst>
          </p:nvPr>
        </p:nvGraphicFramePr>
        <p:xfrm>
          <a:off x="64770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0" name="Rectangle 49"/>
          <p:cNvSpPr/>
          <p:nvPr/>
        </p:nvSpPr>
        <p:spPr>
          <a:xfrm>
            <a:off x="7986346" y="32414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7265378" y="25468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graphicFrame>
        <p:nvGraphicFramePr>
          <p:cNvPr id="52" name="Table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1389212"/>
              </p:ext>
            </p:extLst>
          </p:nvPr>
        </p:nvGraphicFramePr>
        <p:xfrm>
          <a:off x="9448800" y="2485887"/>
          <a:ext cx="2187564" cy="20861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1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91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371">
                <a:tc>
                  <a:txBody>
                    <a:bodyPr/>
                    <a:lstStyle/>
                    <a:p>
                      <a:pPr algn="ctr"/>
                      <a:endParaRPr lang="en-US" sz="26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  <a:endParaRPr lang="en-US" sz="23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-1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600" b="0" dirty="0">
                          <a:solidFill>
                            <a:schemeClr val="tx1"/>
                          </a:solidFill>
                          <a:latin typeface="Calibri" pitchFamily="34" charset="0"/>
                        </a:rPr>
                        <a:t>3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3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8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371"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6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0</a:t>
                      </a:r>
                    </a:p>
                  </a:txBody>
                  <a:tcPr marL="68481" marR="68481" marT="34241" marB="34241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 b="0" dirty="0">
                        <a:solidFill>
                          <a:schemeClr val="tx1"/>
                        </a:solidFill>
                        <a:latin typeface="Calibri" pitchFamily="34" charset="0"/>
                      </a:endParaRPr>
                    </a:p>
                  </a:txBody>
                  <a:tcPr marL="68481" marR="68481" marT="34241" marB="34241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3" name="Rectangle 52"/>
          <p:cNvSpPr/>
          <p:nvPr/>
        </p:nvSpPr>
        <p:spPr>
          <a:xfrm>
            <a:off x="10958146" y="3241431"/>
            <a:ext cx="633046" cy="58908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10237178" y="2546839"/>
            <a:ext cx="614318" cy="573880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56" name="Rounded Rectangle 55"/>
          <p:cNvSpPr/>
          <p:nvPr/>
        </p:nvSpPr>
        <p:spPr>
          <a:xfrm>
            <a:off x="8109440" y="1828800"/>
            <a:ext cx="1905000" cy="533400"/>
          </a:xfrm>
          <a:prstGeom prst="round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Calibri"/>
                <a:cs typeface="Calibri"/>
              </a:rPr>
              <a:t>C, east, D, -2</a:t>
            </a:r>
          </a:p>
        </p:txBody>
      </p:sp>
      <p:graphicFrame>
        <p:nvGraphicFramePr>
          <p:cNvPr id="57" name="Table 5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1296677"/>
              </p:ext>
            </p:extLst>
          </p:nvPr>
        </p:nvGraphicFramePr>
        <p:xfrm>
          <a:off x="533400" y="2485291"/>
          <a:ext cx="2224455" cy="208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14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414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95570">
                <a:tc>
                  <a:txBody>
                    <a:bodyPr/>
                    <a:lstStyle/>
                    <a:p>
                      <a:pPr algn="ctr"/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A</a:t>
                      </a:r>
                      <a:endParaRPr lang="en-US" sz="25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B</a:t>
                      </a: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C</a:t>
                      </a:r>
                      <a:endParaRPr lang="en-US" sz="2900" dirty="0">
                        <a:solidFill>
                          <a:schemeClr val="bg2"/>
                        </a:solidFill>
                        <a:latin typeface="Calibri" pitchFamily="34" charset="0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5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D</a:t>
                      </a:r>
                      <a:endParaRPr kumimoji="0" lang="en-US" sz="25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5570"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808080"/>
                          </a:solidFill>
                          <a:effectLst/>
                          <a:uLnTx/>
                          <a:uFillTx/>
                          <a:latin typeface="Calibri" pitchFamily="34" charset="0"/>
                          <a:ea typeface="+mn-ea"/>
                          <a:cs typeface="+mn-cs"/>
                        </a:rPr>
                        <a:t>E</a:t>
                      </a:r>
                      <a:endParaRPr kumimoji="0" lang="en-US" sz="2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808080"/>
                        </a:solidFill>
                        <a:effectLst/>
                        <a:uLnTx/>
                        <a:uFillTx/>
                        <a:latin typeface="Calibri" pitchFamily="34" charset="0"/>
                        <a:ea typeface="+mn-ea"/>
                        <a:cs typeface="+mn-cs"/>
                      </a:endParaRPr>
                    </a:p>
                  </a:txBody>
                  <a:tcPr marL="49353" marR="49353" marT="24677" marB="24677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200" dirty="0">
                        <a:latin typeface="Calibri" pitchFamily="34" charset="0"/>
                      </a:endParaRPr>
                    </a:p>
                  </a:txBody>
                  <a:tcPr marL="49353" marR="49353" marT="24677" marB="24677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59" name="Straight Connector 58"/>
          <p:cNvCxnSpPr/>
          <p:nvPr/>
        </p:nvCxnSpPr>
        <p:spPr>
          <a:xfrm>
            <a:off x="3141784" y="1066800"/>
            <a:ext cx="0" cy="579120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533400" y="1219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  <a:latin typeface="Calibri"/>
                <a:cs typeface="Calibri"/>
              </a:rPr>
              <a:t>States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61" name="Oval 60"/>
          <p:cNvSpPr/>
          <p:nvPr/>
        </p:nvSpPr>
        <p:spPr>
          <a:xfrm>
            <a:off x="3607776" y="36312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2" name="Oval 61"/>
          <p:cNvSpPr/>
          <p:nvPr/>
        </p:nvSpPr>
        <p:spPr>
          <a:xfrm>
            <a:off x="7297616" y="36312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3" name="Oval 62"/>
          <p:cNvSpPr/>
          <p:nvPr/>
        </p:nvSpPr>
        <p:spPr>
          <a:xfrm>
            <a:off x="11016760" y="3631224"/>
            <a:ext cx="152400" cy="152400"/>
          </a:xfrm>
          <a:prstGeom prst="ellipse">
            <a:avLst/>
          </a:prstGeom>
          <a:solidFill>
            <a:srgbClr val="C00000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433BCA-197D-445E-B67C-35A76D53BB3C}"/>
                  </a:ext>
                </a:extLst>
              </p:cNvPr>
              <p:cNvSpPr txBox="1"/>
              <p:nvPr/>
            </p:nvSpPr>
            <p:spPr>
              <a:xfrm>
                <a:off x="4169920" y="5633124"/>
                <a:ext cx="64947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0433BCA-197D-445E-B67C-35A76D53BB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20" y="5633124"/>
                <a:ext cx="6494727" cy="43088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70F1FE-A7CA-45D2-B1D2-5B1C014CE260}"/>
                  </a:ext>
                </a:extLst>
              </p:cNvPr>
              <p:cNvSpPr txBox="1"/>
              <p:nvPr/>
            </p:nvSpPr>
            <p:spPr>
              <a:xfrm>
                <a:off x="4169920" y="6225034"/>
                <a:ext cx="66806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770F1FE-A7CA-45D2-B1D2-5B1C014CE2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20" y="6225034"/>
                <a:ext cx="6680610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2FCF65-E021-4E7C-AD69-F73DFC1C4F04}"/>
                  </a:ext>
                </a:extLst>
              </p:cNvPr>
              <p:cNvSpPr txBox="1"/>
              <p:nvPr/>
            </p:nvSpPr>
            <p:spPr>
              <a:xfrm>
                <a:off x="4109798" y="5023574"/>
                <a:ext cx="579620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F2FCF65-E021-4E7C-AD69-F73DFC1C4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798" y="5023574"/>
                <a:ext cx="5796202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871C44-BA5D-4D9F-B3CE-537EB873677C}"/>
                  </a:ext>
                </a:extLst>
              </p:cNvPr>
              <p:cNvSpPr txBox="1"/>
              <p:nvPr/>
            </p:nvSpPr>
            <p:spPr>
              <a:xfrm>
                <a:off x="4169919" y="5633124"/>
                <a:ext cx="6494727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2871C44-BA5D-4D9F-B3CE-537EB8736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19" y="5633124"/>
                <a:ext cx="6494727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28947F-0A74-463C-B48F-C12226DF084B}"/>
                  </a:ext>
                </a:extLst>
              </p:cNvPr>
              <p:cNvSpPr txBox="1"/>
              <p:nvPr/>
            </p:nvSpPr>
            <p:spPr>
              <a:xfrm>
                <a:off x="4169919" y="6225033"/>
                <a:ext cx="668061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8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sSup>
                        <m:sSupPr>
                          <m:ctrlP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pt-BR" sz="2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pt-BR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28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928947F-0A74-463C-B48F-C12226DF0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919" y="6225033"/>
                <a:ext cx="6680610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41" grpId="0" animBg="1"/>
      <p:bldP spid="47" grpId="0" animBg="1"/>
      <p:bldP spid="48" grpId="0" animBg="1"/>
      <p:bldP spid="50" grpId="0" animBg="1"/>
      <p:bldP spid="51" grpId="0" animBg="1"/>
      <p:bldP spid="53" grpId="0" animBg="1"/>
      <p:bldP spid="54" grpId="0" animBg="1"/>
      <p:bldP spid="56" grpId="0" animBg="1"/>
      <p:bldP spid="61" grpId="0" animBg="1"/>
      <p:bldP spid="62" grpId="0" animBg="1"/>
      <p:bldP spid="63" grpId="0" animBg="1"/>
      <p:bldP spid="3" grpId="0"/>
      <p:bldP spid="3" grpId="1"/>
      <p:bldP spid="28" grpId="0"/>
      <p:bldP spid="28" grpId="1"/>
      <p:bldP spid="29" grpId="0"/>
      <p:bldP spid="30" grpId="0"/>
      <p:bldP spid="3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>
                <a:latin typeface="Calibri"/>
                <a:cs typeface="Calibri"/>
              </a:rPr>
              <a:t>Problems with TD Value Learning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447800"/>
            <a:ext cx="11277600" cy="4800600"/>
          </a:xfrm>
        </p:spPr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TD value leaning is a model-free way to do policy evaluation, mimicking Bellman updates with running sample averages</a:t>
            </a:r>
          </a:p>
          <a:p>
            <a:r>
              <a:rPr lang="en-US" sz="2800" dirty="0">
                <a:latin typeface="Calibri"/>
                <a:cs typeface="Calibri"/>
              </a:rPr>
              <a:t>However, if we want to turn values into a (new) policy, we’re sunk: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Idea: learn Q-values, not values</a:t>
            </a:r>
          </a:p>
          <a:p>
            <a:r>
              <a:rPr lang="en-US" sz="2800" dirty="0">
                <a:latin typeface="Calibri"/>
                <a:cs typeface="Calibri"/>
              </a:rPr>
              <a:t>Makes action selection model-free too!</a:t>
            </a:r>
          </a:p>
        </p:txBody>
      </p:sp>
      <p:pic>
        <p:nvPicPr>
          <p:cNvPr id="46" name="Picture 45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76400" y="3229431"/>
            <a:ext cx="3271411" cy="450236"/>
          </a:xfrm>
          <a:prstGeom prst="rect">
            <a:avLst/>
          </a:prstGeom>
          <a:noFill/>
          <a:ln/>
          <a:effectLst/>
        </p:spPr>
      </p:pic>
      <p:pic>
        <p:nvPicPr>
          <p:cNvPr id="45" name="Picture 44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76400" y="3978731"/>
            <a:ext cx="5323955" cy="593269"/>
          </a:xfrm>
          <a:prstGeom prst="rect">
            <a:avLst/>
          </a:prstGeom>
          <a:noFill/>
          <a:ln/>
          <a:effectLst/>
        </p:spPr>
      </p:pic>
      <p:grpSp>
        <p:nvGrpSpPr>
          <p:cNvPr id="26" name="Group 4"/>
          <p:cNvGrpSpPr>
            <a:grpSpLocks/>
          </p:cNvGrpSpPr>
          <p:nvPr/>
        </p:nvGrpSpPr>
        <p:grpSpPr bwMode="auto">
          <a:xfrm>
            <a:off x="8153400" y="3189014"/>
            <a:ext cx="3048000" cy="2754586"/>
            <a:chOff x="2400" y="1401"/>
            <a:chExt cx="1392" cy="1258"/>
          </a:xfrm>
        </p:grpSpPr>
        <p:sp>
          <p:nvSpPr>
            <p:cNvPr id="2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1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5268" y="1447800"/>
            <a:ext cx="4541755" cy="2362200"/>
          </a:xfrm>
          <a:prstGeom prst="rect">
            <a:avLst/>
          </a:prstGeom>
          <a:noFill/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14807" y="2365131"/>
            <a:ext cx="4805638" cy="2816469"/>
          </a:xfrm>
          <a:prstGeom prst="rect">
            <a:avLst/>
          </a:prstGeom>
          <a:noFill/>
        </p:spPr>
      </p:pic>
      <p:pic>
        <p:nvPicPr>
          <p:cNvPr id="389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6192" y="4038600"/>
            <a:ext cx="4338616" cy="226362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Active Reinforcement Learning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371600"/>
            <a:ext cx="10210800" cy="45259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/>
              <a:t>Full reinforcement learning: optimal policies (like value iteration)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transitions T(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don’t know the rewards R(</a:t>
            </a:r>
            <a:r>
              <a:rPr lang="en-US" sz="2400" dirty="0" err="1"/>
              <a:t>s,a,s</a:t>
            </a:r>
            <a:r>
              <a:rPr lang="en-US" sz="2400" dirty="0"/>
              <a:t>’)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You choose the actions now</a:t>
            </a:r>
            <a:endParaRPr lang="en-US" sz="2400" dirty="0">
              <a:sym typeface="Symbol" pitchFamily="18" charset="2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solidFill>
                  <a:srgbClr val="CC0000"/>
                </a:solidFill>
              </a:rPr>
              <a:t>Goal: learn the optimal policy / values</a:t>
            </a:r>
          </a:p>
          <a:p>
            <a:pPr lvl="1"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800" dirty="0"/>
              <a:t>In this case: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Learner makes choices!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Fundamental tradeoff: exploration vs. exploitation</a:t>
            </a:r>
          </a:p>
          <a:p>
            <a:pPr lvl="1">
              <a:lnSpc>
                <a:spcPct val="90000"/>
              </a:lnSpc>
            </a:pPr>
            <a:r>
              <a:rPr lang="en-US" sz="2400" dirty="0"/>
              <a:t>This is NOT offline planning!  You actually take actions in the world and find out what happens…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35228" y="2133600"/>
            <a:ext cx="4239685" cy="204989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cs typeface="Calibri"/>
                <a:sym typeface="Symbol" pitchFamily="18" charset="2"/>
              </a:rPr>
              <a:t>Detour: Q-Value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Value iteration: find successive (depth-limited) values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V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(s)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V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V</a:t>
            </a:r>
            <a:r>
              <a:rPr lang="en-US" sz="2000" baseline="-25000" dirty="0">
                <a:latin typeface="Calibri"/>
                <a:cs typeface="Calibri"/>
              </a:rPr>
              <a:t>k+1</a:t>
            </a:r>
            <a:r>
              <a:rPr lang="en-US" sz="2000" dirty="0">
                <a:latin typeface="Calibri"/>
                <a:cs typeface="Calibri"/>
              </a:rPr>
              <a:t> values for all states:</a:t>
            </a: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0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400" dirty="0">
              <a:latin typeface="Calibri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"/>
                <a:cs typeface="Calibri"/>
              </a:rPr>
              <a:t>But Q-values are more useful, so compute them instead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Start with Q</a:t>
            </a:r>
            <a:r>
              <a:rPr lang="en-US" sz="2000" baseline="-25000" dirty="0">
                <a:latin typeface="Calibri"/>
                <a:cs typeface="Calibri"/>
              </a:rPr>
              <a:t>0</a:t>
            </a:r>
            <a:r>
              <a:rPr lang="en-US" sz="2000" dirty="0">
                <a:latin typeface="Calibri"/>
                <a:cs typeface="Calibri"/>
              </a:rPr>
              <a:t>(</a:t>
            </a:r>
            <a:r>
              <a:rPr lang="en-US" sz="2000" dirty="0" err="1">
                <a:latin typeface="Calibri"/>
                <a:cs typeface="Calibri"/>
              </a:rPr>
              <a:t>s,a</a:t>
            </a:r>
            <a:r>
              <a:rPr lang="en-US" sz="2000" dirty="0">
                <a:latin typeface="Calibri"/>
                <a:cs typeface="Calibri"/>
              </a:rPr>
              <a:t>) = 0, which we know is right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latin typeface="Calibri"/>
                <a:cs typeface="Calibri"/>
              </a:rPr>
              <a:t>Given </a:t>
            </a:r>
            <a:r>
              <a:rPr lang="en-US" sz="2000" dirty="0" err="1">
                <a:latin typeface="Calibri"/>
                <a:cs typeface="Calibri"/>
              </a:rPr>
              <a:t>Q</a:t>
            </a:r>
            <a:r>
              <a:rPr lang="en-US" sz="2000" baseline="-25000" dirty="0" err="1">
                <a:latin typeface="Calibri"/>
                <a:cs typeface="Calibri"/>
              </a:rPr>
              <a:t>k</a:t>
            </a:r>
            <a:r>
              <a:rPr lang="en-US" sz="2000" dirty="0">
                <a:latin typeface="Calibri"/>
                <a:cs typeface="Calibri"/>
              </a:rPr>
              <a:t>, calculate the depth </a:t>
            </a:r>
            <a:r>
              <a:rPr lang="en-US" sz="2000" err="1">
                <a:latin typeface="Calibri"/>
                <a:cs typeface="Calibri"/>
              </a:rPr>
              <a:t>Q</a:t>
            </a:r>
            <a:r>
              <a:rPr lang="en-US" sz="2000" baseline="-25000" err="1">
                <a:latin typeface="Calibri"/>
                <a:cs typeface="Calibri"/>
              </a:rPr>
              <a:t>k</a:t>
            </a:r>
            <a:r>
              <a:rPr lang="en-US" sz="2000" baseline="-25000">
                <a:latin typeface="Calibri"/>
                <a:cs typeface="Calibri"/>
              </a:rPr>
              <a:t>+1</a:t>
            </a:r>
            <a:r>
              <a:rPr lang="en-US" sz="2000">
                <a:latin typeface="Calibri"/>
                <a:cs typeface="Calibri"/>
              </a:rPr>
              <a:t> </a:t>
            </a:r>
            <a:r>
              <a:rPr lang="en-US" sz="2000" dirty="0">
                <a:latin typeface="Calibri"/>
                <a:cs typeface="Calibri"/>
              </a:rPr>
              <a:t>q-values for all q-states:</a:t>
            </a:r>
            <a:endParaRPr lang="en-US" sz="2400" dirty="0">
              <a:latin typeface="Calibri"/>
              <a:cs typeface="Calibri"/>
            </a:endParaRPr>
          </a:p>
        </p:txBody>
      </p:sp>
      <p:pic>
        <p:nvPicPr>
          <p:cNvPr id="9" name="Picture 8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1633804" y="2662235"/>
            <a:ext cx="7265452" cy="690790"/>
          </a:xfrm>
          <a:prstGeom prst="rect">
            <a:avLst/>
          </a:prstGeom>
          <a:noFill/>
          <a:ln/>
          <a:effectLst/>
        </p:spPr>
      </p:pic>
      <p:sp>
        <p:nvSpPr>
          <p:cNvPr id="20486" name="Line 17"/>
          <p:cNvSpPr>
            <a:spLocks noChangeShapeType="1"/>
          </p:cNvSpPr>
          <p:nvPr/>
        </p:nvSpPr>
        <p:spPr bwMode="auto">
          <a:xfrm flipH="1">
            <a:off x="6172200" y="3538538"/>
            <a:ext cx="307975" cy="612775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pic>
        <p:nvPicPr>
          <p:cNvPr id="10" name="Picture 9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663952" y="5026025"/>
            <a:ext cx="8165848" cy="765520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243039"/>
                <a:ext cx="9001829" cy="5486400"/>
              </a:xfrm>
            </p:spPr>
            <p:txBody>
              <a:bodyPr/>
              <a:lstStyle/>
              <a:p>
                <a:r>
                  <a:rPr lang="en-US" sz="2800" dirty="0"/>
                  <a:t>Q-Learning: sample-based Q-value iteration</a:t>
                </a:r>
              </a:p>
              <a:p>
                <a:pPr lvl="1"/>
                <a:endParaRPr lang="en-US" sz="2400" dirty="0"/>
              </a:p>
              <a:p>
                <a:pPr lvl="1"/>
                <a:endParaRPr lang="en-US" sz="2400" dirty="0"/>
              </a:p>
              <a:p>
                <a:r>
                  <a:rPr lang="en-US" sz="2800" dirty="0"/>
                  <a:t>Learn Q(</a:t>
                </a:r>
                <a:r>
                  <a:rPr lang="en-US" sz="2800" dirty="0" err="1"/>
                  <a:t>s,a</a:t>
                </a:r>
                <a:r>
                  <a:rPr lang="en-US" sz="2800" dirty="0"/>
                  <a:t>) values as you go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Initialize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each </a:t>
                </a:r>
                <a:r>
                  <a:rPr lang="en-US" sz="2400" dirty="0" err="1"/>
                  <a:t>s,a</a:t>
                </a:r>
                <a:r>
                  <a:rPr lang="en-US" sz="2400" dirty="0"/>
                  <a:t> pair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008000"/>
                    </a:solidFill>
                  </a:rPr>
                  <a:t>Select an action </a:t>
                </a:r>
                <a:r>
                  <a:rPr lang="en-US" sz="2400" dirty="0"/>
                  <a:t>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observe</a:t>
                </a:r>
                <a:r>
                  <a:rPr lang="en-US" sz="2400" dirty="0"/>
                  <a:t> an experience (</a:t>
                </a:r>
                <a:r>
                  <a:rPr lang="en-US" sz="2400" dirty="0" err="1"/>
                  <a:t>s,a,r,s</a:t>
                </a:r>
                <a:r>
                  <a:rPr lang="en-US" sz="2400" dirty="0"/>
                  <a:t>’)</a:t>
                </a: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Consider</a:t>
                </a:r>
                <a:r>
                  <a:rPr lang="en-US" sz="2400" dirty="0"/>
                  <a:t> your old estimate: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Use</a:t>
                </a:r>
                <a:r>
                  <a:rPr lang="en-US" sz="2400" dirty="0"/>
                  <a:t> observation in rough estimate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914353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Update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/>
                  <a:t> by moving values slightly toward estimate</a:t>
                </a:r>
              </a:p>
              <a:p>
                <a:pPr marL="457176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0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𝑠𝑎𝑚𝑝𝑙𝑒</m:t>
                      </m:r>
                    </m:oMath>
                  </m:oMathPara>
                </a14:m>
                <a:br>
                  <a:rPr lang="en-US" sz="2400" b="0" dirty="0">
                    <a:solidFill>
                      <a:srgbClr val="3333FF"/>
                    </a:solidFill>
                  </a:rPr>
                </a:br>
                <a:br>
                  <a:rPr lang="en-US" sz="2400" b="0" dirty="0">
                    <a:solidFill>
                      <a:srgbClr val="3333FF"/>
                    </a:solidFill>
                  </a:rPr>
                </a:br>
                <a:endParaRPr lang="en-US" sz="2400" dirty="0"/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43039"/>
                <a:ext cx="9001829" cy="5486400"/>
              </a:xfrm>
              <a:blipFill>
                <a:blip r:embed="rId4"/>
                <a:stretch>
                  <a:fillRect l="-1151" t="-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512" name="Text Box 28"/>
          <p:cNvSpPr txBox="1">
            <a:spLocks noChangeArrowheads="1"/>
          </p:cNvSpPr>
          <p:nvPr/>
        </p:nvSpPr>
        <p:spPr bwMode="auto">
          <a:xfrm>
            <a:off x="7772400" y="6600878"/>
            <a:ext cx="4419600" cy="2571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lnSpc>
                <a:spcPct val="50000"/>
              </a:lnSpc>
              <a:spcBef>
                <a:spcPct val="50000"/>
              </a:spcBef>
            </a:pP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[Demo: Q-learning – </a:t>
            </a:r>
            <a:r>
              <a:rPr lang="en-US" dirty="0" err="1">
                <a:solidFill>
                  <a:srgbClr val="CC0000"/>
                </a:solidFill>
                <a:latin typeface="Calibri" pitchFamily="34" charset="0"/>
              </a:rPr>
              <a:t>gridworld</a:t>
            </a:r>
            <a:r>
              <a:rPr lang="en-US" dirty="0">
                <a:solidFill>
                  <a:srgbClr val="CC0000"/>
                </a:solidFill>
                <a:latin typeface="Calibri" pitchFamily="34" charset="0"/>
              </a:rPr>
              <a:t> (L10D2)]</a:t>
            </a:r>
          </a:p>
        </p:txBody>
      </p:sp>
      <p:pic>
        <p:nvPicPr>
          <p:cNvPr id="11" name="Picture 10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1524000" y="1828800"/>
            <a:ext cx="8165848" cy="765520"/>
          </a:xfrm>
          <a:prstGeom prst="rect">
            <a:avLst/>
          </a:prstGeom>
          <a:noFill/>
          <a:ln/>
          <a:effectLst/>
        </p:spPr>
      </p:pic>
      <p:graphicFrame>
        <p:nvGraphicFramePr>
          <p:cNvPr id="1945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5085784"/>
              </p:ext>
            </p:extLst>
          </p:nvPr>
        </p:nvGraphicFramePr>
        <p:xfrm>
          <a:off x="8668305" y="3094417"/>
          <a:ext cx="3505200" cy="2978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hoto Editor Photo" r:id="rId6" imgW="4762913" imgH="4046571" progId="MSPhotoEd.3">
                  <p:embed/>
                </p:oleObj>
              </mc:Choice>
              <mc:Fallback>
                <p:oleObj name="Photo Editor Photo" r:id="rId6" imgW="4762913" imgH="4046571" progId="MSPhotoEd.3">
                  <p:embed/>
                  <p:pic>
                    <p:nvPicPr>
                      <p:cNvPr id="19457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8305" y="3094417"/>
                        <a:ext cx="3505200" cy="297825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Q-Learning -- </a:t>
            </a:r>
            <a:r>
              <a:rPr lang="en-US" dirty="0" err="1"/>
              <a:t>Gridworld</a:t>
            </a:r>
            <a:endParaRPr lang="en-US" dirty="0"/>
          </a:p>
        </p:txBody>
      </p:sp>
      <p:pic>
        <p:nvPicPr>
          <p:cNvPr id="4" name="Q-learning--gridworld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38338" y="1143000"/>
            <a:ext cx="8315325" cy="519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2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Q-Learning Properties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371600"/>
            <a:ext cx="9525000" cy="4525962"/>
          </a:xfrm>
        </p:spPr>
        <p:txBody>
          <a:bodyPr/>
          <a:lstStyle/>
          <a:p>
            <a:r>
              <a:rPr lang="en-US" sz="2800" dirty="0"/>
              <a:t>Amazing result: Q-learning converges to optimal policy -- even if you’re acting </a:t>
            </a:r>
            <a:r>
              <a:rPr lang="en-US" sz="2800" dirty="0" err="1"/>
              <a:t>suboptimally</a:t>
            </a:r>
            <a:r>
              <a:rPr lang="en-US" sz="2800" dirty="0"/>
              <a:t>!</a:t>
            </a:r>
          </a:p>
          <a:p>
            <a:pPr lvl="2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off-policy learning</a:t>
            </a:r>
          </a:p>
          <a:p>
            <a:pPr lvl="2"/>
            <a:endParaRPr lang="en-US" sz="2000" dirty="0"/>
          </a:p>
          <a:p>
            <a:r>
              <a:rPr lang="en-US" sz="2800" dirty="0"/>
              <a:t>Caveats:</a:t>
            </a:r>
          </a:p>
          <a:p>
            <a:pPr lvl="1"/>
            <a:r>
              <a:rPr lang="en-US" sz="2400" dirty="0"/>
              <a:t>You have to </a:t>
            </a:r>
            <a:r>
              <a:rPr lang="en-US" sz="2400" dirty="0">
                <a:solidFill>
                  <a:srgbClr val="FF0000"/>
                </a:solidFill>
              </a:rPr>
              <a:t>explore</a:t>
            </a:r>
            <a:r>
              <a:rPr lang="en-US" sz="2400" dirty="0"/>
              <a:t> enough</a:t>
            </a:r>
          </a:p>
          <a:p>
            <a:pPr lvl="1"/>
            <a:r>
              <a:rPr lang="en-US" sz="2400" dirty="0"/>
              <a:t>You have to eventually make the learning rate</a:t>
            </a:r>
          </a:p>
          <a:p>
            <a:pPr lvl="1">
              <a:buNone/>
            </a:pPr>
            <a:r>
              <a:rPr lang="en-US" sz="2400" dirty="0"/>
              <a:t>	small enough</a:t>
            </a:r>
          </a:p>
          <a:p>
            <a:pPr lvl="1"/>
            <a:r>
              <a:rPr lang="en-US" sz="2400" dirty="0"/>
              <a:t>… but not decrease it too quickly</a:t>
            </a:r>
          </a:p>
          <a:p>
            <a:pPr lvl="1"/>
            <a:r>
              <a:rPr lang="en-US" sz="2400" dirty="0"/>
              <a:t>Basically, in the limit, it doesn’t matter how you select actions (!)</a:t>
            </a:r>
          </a:p>
          <a:p>
            <a:pPr lvl="3"/>
            <a:endParaRPr lang="en-US" sz="1800" dirty="0"/>
          </a:p>
        </p:txBody>
      </p:sp>
      <p:pic>
        <p:nvPicPr>
          <p:cNvPr id="1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2042" y="2667000"/>
            <a:ext cx="3884915" cy="2798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09772-ED26-4962-9C43-041532213A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0E90F-F3A9-4DF9-9EFA-EC6DD99F39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Reinforcement Learning: </a:t>
            </a:r>
            <a:r>
              <a:rPr lang="en-US" sz="2800" dirty="0">
                <a:solidFill>
                  <a:schemeClr val="tx1"/>
                </a:solidFill>
              </a:rPr>
              <a:t>learn from experience, not from a ‘teacher’</a:t>
            </a:r>
          </a:p>
          <a:p>
            <a:r>
              <a:rPr lang="en-US" sz="2800" dirty="0"/>
              <a:t>RL problems </a:t>
            </a:r>
            <a:r>
              <a:rPr lang="en-US" sz="2800" dirty="0">
                <a:solidFill>
                  <a:schemeClr val="tx1"/>
                </a:solidFill>
              </a:rPr>
              <a:t>can be cast as MDPs with unknown T and R</a:t>
            </a:r>
          </a:p>
          <a:p>
            <a:r>
              <a:rPr lang="en-US" sz="2800" dirty="0"/>
              <a:t>Model-based RL: </a:t>
            </a:r>
            <a:r>
              <a:rPr lang="en-US" sz="2800" dirty="0">
                <a:solidFill>
                  <a:schemeClr val="tx1"/>
                </a:solidFill>
              </a:rPr>
              <a:t>estimate R and T from experience</a:t>
            </a:r>
          </a:p>
          <a:p>
            <a:r>
              <a:rPr lang="en-US" sz="2800" dirty="0"/>
              <a:t>Model-free RL: </a:t>
            </a:r>
            <a:r>
              <a:rPr lang="en-US" sz="2800" dirty="0">
                <a:solidFill>
                  <a:schemeClr val="tx1"/>
                </a:solidFill>
              </a:rPr>
              <a:t>estimate V(s) or Q(</a:t>
            </a:r>
            <a:r>
              <a:rPr lang="en-US" sz="2800" dirty="0" err="1">
                <a:solidFill>
                  <a:schemeClr val="tx1"/>
                </a:solidFill>
              </a:rPr>
              <a:t>s,a</a:t>
            </a:r>
            <a:r>
              <a:rPr lang="en-US" sz="2800" dirty="0">
                <a:solidFill>
                  <a:schemeClr val="tx1"/>
                </a:solidFill>
              </a:rPr>
              <a:t>) from experience. </a:t>
            </a:r>
            <a:r>
              <a:rPr lang="en-US" sz="2800" dirty="0">
                <a:solidFill>
                  <a:srgbClr val="FF0000"/>
                </a:solidFill>
              </a:rPr>
              <a:t>Q-Learning</a:t>
            </a:r>
            <a:r>
              <a:rPr lang="en-US" sz="2800" dirty="0">
                <a:solidFill>
                  <a:schemeClr val="tx1"/>
                </a:solidFill>
              </a:rPr>
              <a:t> can give optimal policies.</a:t>
            </a:r>
          </a:p>
        </p:txBody>
      </p:sp>
    </p:spTree>
    <p:extLst>
      <p:ext uri="{BB962C8B-B14F-4D97-AF65-F5344CB8AC3E}">
        <p14:creationId xmlns:p14="http://schemas.microsoft.com/office/powerpoint/2010/main" val="45363957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Exploration vs. Exploitation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790700" y="914400"/>
            <a:ext cx="8572500" cy="5715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Double-Bandit MDP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71600"/>
            <a:ext cx="11379200" cy="4729164"/>
          </a:xfrm>
        </p:spPr>
        <p:txBody>
          <a:bodyPr/>
          <a:lstStyle/>
          <a:p>
            <a:r>
              <a:rPr lang="en-US" sz="2400" dirty="0"/>
              <a:t>Actions: </a:t>
            </a:r>
            <a:r>
              <a:rPr lang="en-US" sz="2400" i="1" dirty="0">
                <a:solidFill>
                  <a:srgbClr val="3333FF"/>
                </a:solidFill>
              </a:rPr>
              <a:t>Blue</a:t>
            </a:r>
            <a:r>
              <a:rPr lang="en-US" sz="2400" i="1" dirty="0"/>
              <a:t>, </a:t>
            </a:r>
            <a:r>
              <a:rPr lang="en-US" sz="2400" i="1" dirty="0">
                <a:solidFill>
                  <a:srgbClr val="C00000"/>
                </a:solidFill>
              </a:rPr>
              <a:t>Red</a:t>
            </a:r>
          </a:p>
          <a:p>
            <a:r>
              <a:rPr lang="en-US" sz="2400" dirty="0"/>
              <a:t>States: </a:t>
            </a:r>
            <a:r>
              <a:rPr lang="en-US" sz="2400" dirty="0">
                <a:solidFill>
                  <a:srgbClr val="008000"/>
                </a:solidFill>
              </a:rPr>
              <a:t>Win</a:t>
            </a:r>
            <a:r>
              <a:rPr lang="en-US" sz="2400" dirty="0">
                <a:solidFill>
                  <a:schemeClr val="tx1"/>
                </a:solidFill>
              </a:rPr>
              <a:t>, Lose</a:t>
            </a:r>
          </a:p>
        </p:txBody>
      </p:sp>
      <p:sp>
        <p:nvSpPr>
          <p:cNvPr id="5" name="Oval 4"/>
          <p:cNvSpPr/>
          <p:nvPr/>
        </p:nvSpPr>
        <p:spPr>
          <a:xfrm>
            <a:off x="3276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Palatino"/>
                <a:cs typeface="Palatino"/>
              </a:rPr>
              <a:t>W</a:t>
            </a:r>
          </a:p>
        </p:txBody>
      </p:sp>
      <p:sp>
        <p:nvSpPr>
          <p:cNvPr id="6" name="Oval 5"/>
          <p:cNvSpPr/>
          <p:nvPr/>
        </p:nvSpPr>
        <p:spPr>
          <a:xfrm>
            <a:off x="8229600" y="3276601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Palatino"/>
                <a:cs typeface="Palatino"/>
              </a:rPr>
              <a:t>L</a:t>
            </a:r>
          </a:p>
        </p:txBody>
      </p:sp>
      <p:cxnSp>
        <p:nvCxnSpPr>
          <p:cNvPr id="8" name="Curved Connector 7"/>
          <p:cNvCxnSpPr>
            <a:stCxn id="5" idx="0"/>
            <a:endCxn id="6" idx="1"/>
          </p:cNvCxnSpPr>
          <p:nvPr/>
        </p:nvCxnSpPr>
        <p:spPr>
          <a:xfrm rot="16200000" flipH="1">
            <a:off x="5924549" y="971551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urved Connector 13"/>
          <p:cNvCxnSpPr>
            <a:stCxn id="5" idx="0"/>
            <a:endCxn id="5" idx="6"/>
          </p:cNvCxnSpPr>
          <p:nvPr/>
        </p:nvCxnSpPr>
        <p:spPr>
          <a:xfrm rot="16200000" flipH="1">
            <a:off x="3619500" y="3276601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urved Connector 17"/>
          <p:cNvCxnSpPr>
            <a:stCxn id="6" idx="4"/>
            <a:endCxn id="5" idx="5"/>
          </p:cNvCxnSpPr>
          <p:nvPr/>
        </p:nvCxnSpPr>
        <p:spPr>
          <a:xfrm rot="5400000" flipH="1">
            <a:off x="6167017" y="1556919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urved Connector 13"/>
          <p:cNvCxnSpPr>
            <a:stCxn id="6" idx="4"/>
            <a:endCxn id="6" idx="2"/>
          </p:cNvCxnSpPr>
          <p:nvPr/>
        </p:nvCxnSpPr>
        <p:spPr>
          <a:xfrm rot="5400000" flipH="1">
            <a:off x="8229600" y="3619501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urved Connector 29"/>
          <p:cNvCxnSpPr>
            <a:stCxn id="6" idx="6"/>
            <a:endCxn id="5" idx="4"/>
          </p:cNvCxnSpPr>
          <p:nvPr/>
        </p:nvCxnSpPr>
        <p:spPr>
          <a:xfrm flipH="1">
            <a:off x="3619500" y="3619501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3276600" y="3619501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1600200" y="39624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$1</a:t>
            </a:r>
          </a:p>
          <a:p>
            <a:endParaRPr lang="en-US" sz="2400" dirty="0">
              <a:latin typeface="Palatino"/>
              <a:cs typeface="Palatino"/>
            </a:endParaRPr>
          </a:p>
          <a:p>
            <a:r>
              <a:rPr lang="en-US" sz="2400" dirty="0">
                <a:latin typeface="Palatino"/>
                <a:cs typeface="Palatino"/>
              </a:rPr>
              <a:t>1.0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9448800" y="3886200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$1</a:t>
            </a:r>
          </a:p>
          <a:p>
            <a:endParaRPr lang="en-US" sz="2400" dirty="0">
              <a:latin typeface="Palatino"/>
              <a:cs typeface="Palatino"/>
            </a:endParaRPr>
          </a:p>
          <a:p>
            <a:r>
              <a:rPr lang="en-US" sz="2400" dirty="0">
                <a:latin typeface="Palatino"/>
                <a:cs typeface="Palatino"/>
              </a:rPr>
              <a:t>1.0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5334000" y="1976735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0.25 	</a:t>
            </a:r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$0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800600" y="2826603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0.75 </a:t>
            </a:r>
          </a:p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$2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5486400" y="4343400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0.75 	</a:t>
            </a:r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$2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858000" y="3352800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0.25 </a:t>
            </a:r>
          </a:p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$0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84" name="Rounded Rectangle 83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10 time steps</a:t>
            </a:r>
            <a:endParaRPr lang="en-US" sz="8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Both states have the same value</a:t>
            </a:r>
          </a:p>
        </p:txBody>
      </p:sp>
    </p:spTree>
    <p:extLst>
      <p:ext uri="{BB962C8B-B14F-4D97-AF65-F5344CB8AC3E}">
        <p14:creationId xmlns:p14="http://schemas.microsoft.com/office/powerpoint/2010/main" val="3832673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F39D9B-263C-43CC-854F-ECD51C5A32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dirty="0"/>
                  <a:t>-greedy Policies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4F39D9B-263C-43CC-854F-ECD51C5A32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5EEA0-3092-4403-B81D-8A4AC477667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800" dirty="0"/>
                  <a:t>Simple idea to balance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exploration</a:t>
                </a:r>
                <a:r>
                  <a:rPr lang="en-US" sz="2800" dirty="0"/>
                  <a:t> and </a:t>
                </a:r>
                <a:r>
                  <a:rPr lang="en-US" sz="2800" dirty="0">
                    <a:solidFill>
                      <a:srgbClr val="FF0000"/>
                    </a:solidFill>
                  </a:rPr>
                  <a:t>exploitation</a:t>
                </a:r>
              </a:p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/>
                  <a:t> be the number of actions</a:t>
                </a:r>
              </a:p>
              <a:p>
                <a:r>
                  <a:rPr lang="en-US" sz="2800" dirty="0"/>
                  <a:t>Then an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</m:oMath>
                </a14:m>
                <a:r>
                  <a:rPr lang="en-US" sz="2800" dirty="0">
                    <a:solidFill>
                      <a:srgbClr val="FF0000"/>
                    </a:solidFill>
                  </a:rPr>
                  <a:t>-greedy policy </a:t>
                </a:r>
                <a:r>
                  <a:rPr lang="en-US" sz="2800" dirty="0"/>
                  <a:t>w.r.t a state-action value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𝑄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 is</a:t>
                </a:r>
              </a:p>
              <a:p>
                <a:endParaRPr 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arg</m:t>
                                      </m:r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  <m:e>
                              <m:sSup>
                                <m:sSup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≠</m:t>
                              </m:r>
                              <m:func>
                                <m:func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arg</m:t>
                                      </m:r>
                                      <m: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sz="2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max</m:t>
                                      </m:r>
                                    </m:e>
                                    <m:lim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𝑄</m:t>
                                  </m:r>
                                  <m:d>
                                    <m:dPr>
                                      <m:ctrlP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2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with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prob</m:t>
                              </m:r>
                              <m:r>
                                <a:rPr lang="en-US" sz="28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  </m:t>
                              </m:r>
                              <m:f>
                                <m:f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𝜀</m:t>
                                  </m:r>
                                </m:num>
                                <m:den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|</m:t>
                                  </m:r>
                                </m:den>
                              </m:f>
                            </m:e>
                          </m:eqAr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CE5EEA0-3092-4403-B81D-8A4AC47766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65" t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88729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/>
                  <a:t>Q-Learning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/>
                  <a:t>-greedy Exploration</a:t>
                </a:r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243039"/>
                <a:ext cx="11963400" cy="5486400"/>
              </a:xfrm>
            </p:spPr>
            <p:txBody>
              <a:bodyPr/>
              <a:lstStyle/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Initialize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Set</a:t>
                </a:r>
                <a:r>
                  <a:rPr lang="en-US" sz="2400" dirty="0">
                    <a:solidFill>
                      <a:srgbClr val="3333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sz="2400" b="0" i="0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with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prob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l-GR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else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random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/>
                  <a:t>Loop</a:t>
                </a: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Sample</a:t>
                </a:r>
                <a:r>
                  <a:rPr lang="en-US" sz="2000" dirty="0"/>
                  <a:t> action 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from </a:t>
                </a:r>
                <a:r>
                  <a:rPr lang="en-US" sz="2000" dirty="0">
                    <a:solidFill>
                      <a:srgbClr val="3333FF"/>
                    </a:solidFill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000" dirty="0"/>
                  <a:t> an </a:t>
                </a:r>
                <a:r>
                  <a:rPr lang="en-US" sz="2000" dirty="0">
                    <a:solidFill>
                      <a:srgbClr val="FF0000"/>
                    </a:solidFill>
                  </a:rPr>
                  <a:t>observe</a:t>
                </a:r>
                <a:r>
                  <a:rPr lang="en-US" sz="2000" dirty="0"/>
                  <a:t> an experience (</a:t>
                </a: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000" dirty="0"/>
                  <a:t>)</a:t>
                </a: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Consider</a:t>
                </a:r>
                <a:r>
                  <a:rPr lang="en-US" sz="2000" dirty="0"/>
                  <a:t> your old estimate: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Use</a:t>
                </a:r>
                <a:r>
                  <a:rPr lang="en-US" sz="2000" dirty="0"/>
                  <a:t> observation in rough estimate of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  <a:p>
                <a:pPr marL="1371531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sz="2000" dirty="0">
                    <a:solidFill>
                      <a:srgbClr val="FF0000"/>
                    </a:solidFill>
                  </a:rPr>
                  <a:t>Update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by moving values slightly toward estimate</a:t>
                </a:r>
              </a:p>
              <a:p>
                <a:pPr marL="85720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00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3333FF"/>
                  </a:solidFill>
                </a:endParaRPr>
              </a:p>
              <a:p>
                <a:pPr marL="857205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 sz="200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sz="20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</m:t>
                      </m:r>
                      <m: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l-GR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0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else</m:t>
                      </m:r>
                      <m: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random</m:t>
                      </m:r>
                      <m:r>
                        <a:rPr lang="en-US" sz="200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000" b="0" dirty="0">
                  <a:solidFill>
                    <a:srgbClr val="3333FF"/>
                  </a:solidFill>
                </a:endParaRPr>
              </a:p>
              <a:p>
                <a:pPr marL="857205" lvl="2" indent="0">
                  <a:buNone/>
                </a:pPr>
                <a:r>
                  <a:rPr lang="en-US" sz="2000" dirty="0">
                    <a:solidFill>
                      <a:srgbClr val="3333FF"/>
                    </a:solidFill>
                  </a:rPr>
                  <a:t>5. </a:t>
                </a:r>
                <a14:m>
                  <m:oMath xmlns:m="http://schemas.openxmlformats.org/officeDocument/2006/math">
                    <m:r>
                      <a:rPr lang="en-US" sz="20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en-US" sz="2000" i="1">
                        <a:solidFill>
                          <a:srgbClr val="3333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00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20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sz="20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br>
                  <a:rPr lang="en-US" sz="2000" b="0" dirty="0">
                    <a:solidFill>
                      <a:srgbClr val="3333FF"/>
                    </a:solidFill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243039"/>
                <a:ext cx="11963400" cy="5486400"/>
              </a:xfrm>
              <a:blipFill>
                <a:blip r:embed="rId3"/>
                <a:stretch>
                  <a:fillRect t="-1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96524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1506" name="Rectangle 2"/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SARSA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ε</m:t>
                    </m:r>
                  </m:oMath>
                </a14:m>
                <a:r>
                  <a:rPr lang="en-US" dirty="0"/>
                  <a:t>-greedy Exploration</a:t>
                </a:r>
              </a:p>
            </p:txBody>
          </p:sp>
        </mc:Choice>
        <mc:Fallback xmlns="">
          <p:sp>
            <p:nvSpPr>
              <p:cNvPr id="21506" name="Rectangle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043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111682"/>
                <a:ext cx="11963400" cy="5486400"/>
              </a:xfrm>
            </p:spPr>
            <p:txBody>
              <a:bodyPr/>
              <a:lstStyle/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Initialize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𝑄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US" sz="2400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400" dirty="0"/>
                  <a:t> for each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pair,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2400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  <a:ea typeface="Cambria Math" panose="02040503050406030204" pitchFamily="18" charset="0"/>
                  </a:rPr>
                  <a:t>Set</a:t>
                </a:r>
                <a:r>
                  <a:rPr lang="en-US" sz="2400" dirty="0">
                    <a:solidFill>
                      <a:srgbClr val="3333FF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sz="2400" b="0" i="0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sSup>
                              <m:sSupPr>
                                <m:ctrlP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p>
                                <m:r>
                                  <a:rPr lang="en-US" sz="2400" i="1">
                                    <a:solidFill>
                                      <a:srgbClr val="3333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lim>
                        </m:limLow>
                      </m:fName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𝑄</m:t>
                        </m:r>
                        <m:d>
                          <m:dPr>
                            <m:ctrlP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sz="2400" i="1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solidFill>
                                  <a:srgbClr val="3333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</m:d>
                      </m:e>
                    </m:func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with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prob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1−</m:t>
                    </m:r>
                    <m:r>
                      <a:rPr lang="el-GR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𝜀</m:t>
                    </m:r>
                    <m:r>
                      <a:rPr lang="en-US" sz="2400" b="0" i="1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else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random</m:t>
                    </m:r>
                    <m:r>
                      <a:rPr lang="en-US" sz="2400" b="0" i="0" smtClean="0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i="1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>
                    <a:solidFill>
                      <a:srgbClr val="FF0000"/>
                    </a:solidFill>
                  </a:rPr>
                  <a:t>Sample</a:t>
                </a:r>
                <a:r>
                  <a:rPr lang="en-US" sz="2400" dirty="0"/>
                  <a:t> action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from </a:t>
                </a:r>
                <a:r>
                  <a:rPr lang="en-US" sz="2400" dirty="0">
                    <a:solidFill>
                      <a:srgbClr val="3333FF"/>
                    </a:solidFill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400" dirty="0"/>
                  <a:t> an </a:t>
                </a:r>
                <a:r>
                  <a:rPr lang="en-US" sz="2400" dirty="0">
                    <a:solidFill>
                      <a:srgbClr val="FF0000"/>
                    </a:solidFill>
                  </a:rPr>
                  <a:t>observe</a:t>
                </a:r>
                <a:r>
                  <a:rPr lang="en-US" sz="2400" dirty="0"/>
                  <a:t> an experience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sz="2400" dirty="0"/>
                  <a:t>)</a:t>
                </a:r>
                <a:endParaRPr lang="en-US" sz="2400" i="1" dirty="0"/>
              </a:p>
              <a:p>
                <a:pPr marL="914376" lvl="1" indent="-457200">
                  <a:buFont typeface="+mj-lt"/>
                  <a:buAutoNum type="arabicPeriod"/>
                </a:pPr>
                <a:r>
                  <a:rPr lang="en-US" sz="2400" dirty="0"/>
                  <a:t>Loop</a:t>
                </a: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Sample</a:t>
                </a:r>
                <a:r>
                  <a:rPr lang="en-US" dirty="0"/>
                  <a:t> action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</m:t>
                    </m:r>
                  </m:oMath>
                </a14:m>
                <a:r>
                  <a:rPr lang="en-US" dirty="0"/>
                  <a:t> from </a:t>
                </a:r>
                <a:r>
                  <a:rPr lang="en-US" dirty="0">
                    <a:solidFill>
                      <a:srgbClr val="3333FF"/>
                    </a:solidFill>
                  </a:rPr>
                  <a:t>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dirty="0"/>
                  <a:t> an </a:t>
                </a:r>
                <a:r>
                  <a:rPr lang="en-US" dirty="0">
                    <a:solidFill>
                      <a:srgbClr val="FF0000"/>
                    </a:solidFill>
                  </a:rPr>
                  <a:t>observe</a:t>
                </a:r>
                <a:r>
                  <a:rPr lang="en-US" dirty="0"/>
                  <a:t> an experience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′′</m:t>
                    </m:r>
                  </m:oMath>
                </a14:m>
                <a:r>
                  <a:rPr lang="en-US" dirty="0"/>
                  <a:t>)</a:t>
                </a: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Consider</a:t>
                </a:r>
                <a:r>
                  <a:rPr lang="en-US" dirty="0"/>
                  <a:t> your old estimate: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Use</a:t>
                </a:r>
                <a:r>
                  <a:rPr lang="en-US" dirty="0"/>
                  <a:t> observation in rough estimate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1371531" lvl="3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𝑠𝑎𝑚𝑝𝑙𝑒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𝛾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</a:endParaRPr>
              </a:p>
              <a:p>
                <a:pPr marL="1314405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Update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by moving values slightly toward estimate</a:t>
                </a:r>
              </a:p>
              <a:p>
                <a:pPr marL="857205" lvl="2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𝑠𝑎𝑚𝑝𝑙𝑒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>
                  <a:solidFill>
                    <a:srgbClr val="3333FF"/>
                  </a:solidFill>
                </a:endParaRPr>
              </a:p>
              <a:p>
                <a:pPr marL="857205" lvl="2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arg</m:t>
                              </m:r>
                              <m:r>
                                <a:rPr lang="en-US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with</m:t>
                      </m:r>
                      <m: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prob</m:t>
                      </m:r>
                      <m: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 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1−</m:t>
                      </m:r>
                      <m:r>
                        <a:rPr lang="el-GR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else</m:t>
                      </m:r>
                      <m: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random</m:t>
                      </m:r>
                      <m:r>
                        <a:rPr lang="en-US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dirty="0"/>
              </a:p>
              <a:p>
                <a:pPr marL="1314405" lvl="2" indent="-457200">
                  <a:buFont typeface="+mj-lt"/>
                  <a:buAutoNum type="arabicPeriod" startAt="5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3333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sSup>
                      <m:sSupPr>
                        <m:ctrlP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i="1">
                            <a:solidFill>
                              <a:srgbClr val="3333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br>
                  <a:rPr lang="en-US" sz="2000" b="0" dirty="0">
                    <a:solidFill>
                      <a:srgbClr val="3333FF"/>
                    </a:solidFill>
                  </a:rPr>
                </a:br>
                <a:endParaRPr lang="en-US" sz="2000" dirty="0"/>
              </a:p>
            </p:txBody>
          </p:sp>
        </mc:Choice>
        <mc:Fallback xmlns="">
          <p:sp>
            <p:nvSpPr>
              <p:cNvPr id="181043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11682"/>
                <a:ext cx="11963400" cy="5486400"/>
              </a:xfrm>
              <a:blipFill>
                <a:blip r:embed="rId4"/>
                <a:stretch>
                  <a:fillRect t="-1000" b="-5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7126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04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CCB4E-F9E8-4AA8-8707-41CF916F2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SARSA </a:t>
            </a:r>
            <a:r>
              <a:rPr lang="en-US"/>
              <a:t>&amp; Q-Learning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B1D7F-B1D3-404E-9002-2E45C3681E3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06400" y="1397001"/>
                <a:ext cx="11557000" cy="4729164"/>
              </a:xfrm>
            </p:spPr>
            <p:txBody>
              <a:bodyPr/>
              <a:lstStyle/>
              <a:p>
                <a:r>
                  <a:rPr lang="en-US" sz="2800" dirty="0"/>
                  <a:t>SARSA is an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on-policy</a:t>
                </a:r>
                <a:r>
                  <a:rPr lang="en-US" sz="2800" dirty="0"/>
                  <a:t> learning algorithm.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</a:endParaRPr>
              </a:p>
              <a:p>
                <a:r>
                  <a:rPr lang="en-US" sz="2800" dirty="0"/>
                  <a:t>SARSA estimates the value of the current </a:t>
                </a:r>
                <a:r>
                  <a:rPr lang="en-US" sz="2800" dirty="0">
                    <a:solidFill>
                      <a:srgbClr val="FF0000"/>
                    </a:solidFill>
                  </a:rPr>
                  <a:t>behavior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800" dirty="0"/>
                  <a:t>, and then update the policy trying to estimate.</a:t>
                </a:r>
              </a:p>
              <a:p>
                <a:pPr marL="0" indent="0">
                  <a:buNone/>
                </a:pPr>
                <a:endParaRPr lang="en-US" sz="2400" dirty="0">
                  <a:solidFill>
                    <a:srgbClr val="3333FF"/>
                  </a:solidFill>
                </a:endParaRPr>
              </a:p>
              <a:p>
                <a:r>
                  <a:rPr lang="en-US" sz="2800" dirty="0"/>
                  <a:t>Q-Learning is an </a:t>
                </a:r>
                <a:r>
                  <a:rPr lang="en-US" sz="2800" dirty="0">
                    <a:solidFill>
                      <a:srgbClr val="FF0000"/>
                    </a:solidFill>
                  </a:rPr>
                  <a:t>off-policy</a:t>
                </a:r>
                <a:r>
                  <a:rPr lang="en-US" sz="2800" dirty="0"/>
                  <a:t> learning algorithm.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𝑄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rgbClr val="3333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d>
                        <m:dPr>
                          <m:ctrlP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unc>
                            <m:funcPr>
                              <m:ctrlPr>
                                <a:rPr lang="en-US" sz="2400" i="1" smtClean="0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sz="240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2400" i="0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sz="2400" b="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𝑄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3333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solidFill>
                                <a:srgbClr val="3333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3333FF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400" dirty="0">
                  <a:solidFill>
                    <a:srgbClr val="3333FF"/>
                  </a:solidFill>
                </a:endParaRPr>
              </a:p>
              <a:p>
                <a:r>
                  <a:rPr lang="en-US" sz="2800" dirty="0"/>
                  <a:t>Q-Learning estimates the value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800" dirty="0"/>
                  <a:t> while acting with another </a:t>
                </a:r>
                <a:r>
                  <a:rPr lang="en-US" sz="2800" dirty="0">
                    <a:solidFill>
                      <a:srgbClr val="FF0000"/>
                    </a:solidFill>
                  </a:rPr>
                  <a:t>behavior policy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en-US" sz="2800" dirty="0"/>
                  <a:t>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BB1D7F-B1D3-404E-9002-2E45C3681E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1397001"/>
                <a:ext cx="11557000" cy="4729164"/>
              </a:xfrm>
              <a:blipFill>
                <a:blip r:embed="rId2"/>
                <a:stretch>
                  <a:fillRect l="-949" t="-1160" b="-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84819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05200" y="1295401"/>
            <a:ext cx="5105400" cy="494196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86000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Generalizing Across States</a:t>
            </a:r>
          </a:p>
        </p:txBody>
      </p:sp>
      <p:sp>
        <p:nvSpPr>
          <p:cNvPr id="1799171" name="Rectangle 3"/>
          <p:cNvSpPr>
            <a:spLocks noGrp="1" noChangeArrowheads="1"/>
          </p:cNvSpPr>
          <p:nvPr>
            <p:ph idx="1"/>
          </p:nvPr>
        </p:nvSpPr>
        <p:spPr>
          <a:xfrm>
            <a:off x="406400" y="1397001"/>
            <a:ext cx="6985000" cy="4729164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Basic Q-Learning keeps a table of all q-values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 realistic situations, we cannot possibly learn about every single state!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visit them all in training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Too many states to hold the q-tables in memory</a:t>
            </a:r>
          </a:p>
          <a:p>
            <a:pPr lvl="2">
              <a:lnSpc>
                <a:spcPct val="90000"/>
              </a:lnSpc>
            </a:pPr>
            <a:endParaRPr lang="en-US" sz="1800" dirty="0"/>
          </a:p>
          <a:p>
            <a:pPr>
              <a:lnSpc>
                <a:spcPct val="90000"/>
              </a:lnSpc>
            </a:pPr>
            <a:r>
              <a:rPr lang="en-US" sz="2400" dirty="0"/>
              <a:t>Instead, we want to generalize: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Learn about some small number of training states from experience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Generalize that experience to new, similar situations</a:t>
            </a:r>
          </a:p>
          <a:p>
            <a:pPr lvl="1">
              <a:lnSpc>
                <a:spcPct val="90000"/>
              </a:lnSpc>
            </a:pPr>
            <a:r>
              <a:rPr lang="en-US" sz="2000" dirty="0"/>
              <a:t>This is a fundamental idea in machine learning, and we’ll see it over and over again</a:t>
            </a:r>
          </a:p>
          <a:p>
            <a:pPr lvl="1">
              <a:lnSpc>
                <a:spcPct val="90000"/>
              </a:lnSpc>
            </a:pPr>
            <a:endParaRPr lang="en-US" sz="20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657918"/>
            <a:ext cx="4677116" cy="2914014"/>
          </a:xfrm>
          <a:prstGeom prst="rect">
            <a:avLst/>
          </a:prstGeom>
          <a:noFill/>
        </p:spPr>
      </p:pic>
      <p:pic>
        <p:nvPicPr>
          <p:cNvPr id="20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2192" y="1320003"/>
            <a:ext cx="2971800" cy="2108756"/>
          </a:xfrm>
          <a:prstGeom prst="rect">
            <a:avLst/>
          </a:prstGeom>
          <a:noFill/>
        </p:spPr>
      </p:pic>
      <p:sp>
        <p:nvSpPr>
          <p:cNvPr id="6" name="Text Box 28"/>
          <p:cNvSpPr txBox="1">
            <a:spLocks noChangeArrowheads="1"/>
          </p:cNvSpPr>
          <p:nvPr/>
        </p:nvSpPr>
        <p:spPr bwMode="auto">
          <a:xfrm>
            <a:off x="10134600" y="6550223"/>
            <a:ext cx="20574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>
              <a:spcBef>
                <a:spcPct val="50000"/>
              </a:spcBef>
            </a:pP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[demo – RL </a:t>
            </a:r>
            <a:r>
              <a:rPr lang="en-US" sz="1600" dirty="0" err="1">
                <a:solidFill>
                  <a:srgbClr val="CC0000"/>
                </a:solidFill>
                <a:latin typeface="Calibri" pitchFamily="34" charset="0"/>
              </a:rPr>
              <a:t>pacman</a:t>
            </a:r>
            <a:r>
              <a:rPr lang="en-US" sz="1600" dirty="0">
                <a:solidFill>
                  <a:srgbClr val="CC0000"/>
                </a:solidFill>
                <a:latin typeface="Calibri" pitchFamily="34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4293439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9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Pacman</a:t>
            </a:r>
          </a:p>
        </p:txBody>
      </p:sp>
      <p:grpSp>
        <p:nvGrpSpPr>
          <p:cNvPr id="14340" name="Group 4"/>
          <p:cNvGrpSpPr>
            <a:grpSpLocks/>
          </p:cNvGrpSpPr>
          <p:nvPr/>
        </p:nvGrpSpPr>
        <p:grpSpPr bwMode="auto">
          <a:xfrm>
            <a:off x="914400" y="2971800"/>
            <a:ext cx="2895600" cy="2835275"/>
            <a:chOff x="3408" y="912"/>
            <a:chExt cx="1584" cy="1551"/>
          </a:xfrm>
        </p:grpSpPr>
        <p:grpSp>
          <p:nvGrpSpPr>
            <p:cNvPr id="14358" name="Group 5"/>
            <p:cNvGrpSpPr>
              <a:grpSpLocks/>
            </p:cNvGrpSpPr>
            <p:nvPr/>
          </p:nvGrpSpPr>
          <p:grpSpPr bwMode="auto">
            <a:xfrm>
              <a:off x="3408" y="912"/>
              <a:ext cx="1584" cy="1551"/>
              <a:chOff x="3360" y="1008"/>
              <a:chExt cx="1584" cy="1551"/>
            </a:xfrm>
          </p:grpSpPr>
          <p:pic>
            <p:nvPicPr>
              <p:cNvPr id="14362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63" name="Picture 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9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480" y="187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0" name="Picture 9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792" y="2160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61" name="Picture 10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504" y="2160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4" name="Group 11"/>
          <p:cNvGrpSpPr>
            <a:grpSpLocks/>
          </p:cNvGrpSpPr>
          <p:nvPr/>
        </p:nvGrpSpPr>
        <p:grpSpPr bwMode="auto">
          <a:xfrm>
            <a:off x="4648200" y="2971800"/>
            <a:ext cx="2895600" cy="2835275"/>
            <a:chOff x="3456" y="2592"/>
            <a:chExt cx="1584" cy="1551"/>
          </a:xfrm>
        </p:grpSpPr>
        <p:grpSp>
          <p:nvGrpSpPr>
            <p:cNvPr id="14352" name="Group 12"/>
            <p:cNvGrpSpPr>
              <a:grpSpLocks/>
            </p:cNvGrpSpPr>
            <p:nvPr/>
          </p:nvGrpSpPr>
          <p:grpSpPr bwMode="auto">
            <a:xfrm>
              <a:off x="3456" y="2592"/>
              <a:ext cx="1584" cy="1551"/>
              <a:chOff x="3360" y="1008"/>
              <a:chExt cx="1584" cy="1551"/>
            </a:xfrm>
          </p:grpSpPr>
          <p:pic>
            <p:nvPicPr>
              <p:cNvPr id="14356" name="Picture 13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7" name="Picture 14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53" name="Picture 15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272" y="2832"/>
              <a:ext cx="216" cy="1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4" name="Picture 1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704" y="2976"/>
              <a:ext cx="197" cy="1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55" name="Picture 17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04" y="2688"/>
              <a:ext cx="216" cy="1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8458200" y="2971800"/>
            <a:ext cx="2895600" cy="2835275"/>
            <a:chOff x="3744" y="3190"/>
            <a:chExt cx="1056" cy="1034"/>
          </a:xfrm>
        </p:grpSpPr>
        <p:grpSp>
          <p:nvGrpSpPr>
            <p:cNvPr id="14345" name="Group 19"/>
            <p:cNvGrpSpPr>
              <a:grpSpLocks/>
            </p:cNvGrpSpPr>
            <p:nvPr/>
          </p:nvGrpSpPr>
          <p:grpSpPr bwMode="auto">
            <a:xfrm>
              <a:off x="3744" y="3190"/>
              <a:ext cx="1056" cy="1034"/>
              <a:chOff x="3360" y="1008"/>
              <a:chExt cx="1584" cy="1551"/>
            </a:xfrm>
          </p:grpSpPr>
          <p:pic>
            <p:nvPicPr>
              <p:cNvPr id="14350" name="Picture 20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r="73026"/>
              <a:stretch>
                <a:fillRect/>
              </a:stretch>
            </p:blipFill>
            <p:spPr bwMode="auto">
              <a:xfrm>
                <a:off x="3360" y="1008"/>
                <a:ext cx="768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4351" name="Picture 21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 l="72498" r="-1158"/>
              <a:stretch>
                <a:fillRect/>
              </a:stretch>
            </p:blipFill>
            <p:spPr bwMode="auto">
              <a:xfrm>
                <a:off x="4128" y="1008"/>
                <a:ext cx="816" cy="155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4346" name="Picture 2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792" y="3830"/>
              <a:ext cx="144" cy="1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7" name="Picture 2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00" y="4022"/>
              <a:ext cx="131" cy="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4348" name="Picture 2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808" y="4022"/>
              <a:ext cx="14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349" name="Rectangle 25"/>
            <p:cNvSpPr>
              <a:spLocks noChangeArrowheads="1"/>
            </p:cNvSpPr>
            <p:nvPr/>
          </p:nvSpPr>
          <p:spPr bwMode="auto">
            <a:xfrm>
              <a:off x="4512" y="3264"/>
              <a:ext cx="96" cy="96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83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Let’s say we discover through experience that this state is bad: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48200" y="1524000"/>
            <a:ext cx="2819400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In naïve q-learning, we know nothing about this state: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8458200" y="1524000"/>
            <a:ext cx="2819400" cy="4247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2400" dirty="0">
                <a:latin typeface="Calibri" pitchFamily="34" charset="0"/>
              </a:rPr>
              <a:t>Or even this one!</a:t>
            </a:r>
          </a:p>
        </p:txBody>
      </p:sp>
    </p:spTree>
    <p:extLst>
      <p:ext uri="{BB962C8B-B14F-4D97-AF65-F5344CB8AC3E}">
        <p14:creationId xmlns:p14="http://schemas.microsoft.com/office/powerpoint/2010/main" val="213293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Feature-Based Representations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68580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Solution: describe a state using a vector of features (properties)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Features are functions from states to real numbers (often 0/1) that capture important properties of the state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Example features: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ghost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Distance to closest dot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Number of ghosts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1 / (dist to dot)</a:t>
            </a:r>
            <a:r>
              <a:rPr lang="en-US" sz="1800" baseline="30000" dirty="0"/>
              <a:t>2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</a:t>
            </a:r>
            <a:r>
              <a:rPr lang="en-US" sz="1800" dirty="0" err="1"/>
              <a:t>Pacman</a:t>
            </a:r>
            <a:r>
              <a:rPr lang="en-US" sz="1800" dirty="0"/>
              <a:t> in a tunnel? (0/1)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…… etc.</a:t>
            </a:r>
          </a:p>
          <a:p>
            <a:pPr lvl="2">
              <a:lnSpc>
                <a:spcPct val="80000"/>
              </a:lnSpc>
            </a:pPr>
            <a:r>
              <a:rPr lang="en-US" sz="1800" dirty="0"/>
              <a:t>Is it the exact state on this slide?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Can also describe a q-state (s, a) with features (e.g. action moves closer to food)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543800" y="1752600"/>
            <a:ext cx="4038600" cy="3954463"/>
            <a:chOff x="5943600" y="1524000"/>
            <a:chExt cx="2514600" cy="2462213"/>
          </a:xfrm>
        </p:grpSpPr>
        <p:grpSp>
          <p:nvGrpSpPr>
            <p:cNvPr id="15364" name="Group 4"/>
            <p:cNvGrpSpPr>
              <a:grpSpLocks/>
            </p:cNvGrpSpPr>
            <p:nvPr/>
          </p:nvGrpSpPr>
          <p:grpSpPr bwMode="auto">
            <a:xfrm>
              <a:off x="5943600" y="1524000"/>
              <a:ext cx="2514600" cy="2462213"/>
              <a:chOff x="3744" y="960"/>
              <a:chExt cx="1584" cy="1551"/>
            </a:xfrm>
          </p:grpSpPr>
          <p:grpSp>
            <p:nvGrpSpPr>
              <p:cNvPr id="15367" name="Group 5"/>
              <p:cNvGrpSpPr>
                <a:grpSpLocks/>
              </p:cNvGrpSpPr>
              <p:nvPr/>
            </p:nvGrpSpPr>
            <p:grpSpPr bwMode="auto">
              <a:xfrm>
                <a:off x="3744" y="960"/>
                <a:ext cx="1584" cy="1551"/>
                <a:chOff x="3408" y="912"/>
                <a:chExt cx="1584" cy="1551"/>
              </a:xfrm>
            </p:grpSpPr>
            <p:grpSp>
              <p:nvGrpSpPr>
                <p:cNvPr id="15371" name="Group 6"/>
                <p:cNvGrpSpPr>
                  <a:grpSpLocks/>
                </p:cNvGrpSpPr>
                <p:nvPr/>
              </p:nvGrpSpPr>
              <p:grpSpPr bwMode="auto">
                <a:xfrm>
                  <a:off x="3408" y="912"/>
                  <a:ext cx="1584" cy="1551"/>
                  <a:chOff x="3360" y="1008"/>
                  <a:chExt cx="1584" cy="1551"/>
                </a:xfrm>
              </p:grpSpPr>
              <p:pic>
                <p:nvPicPr>
                  <p:cNvPr id="15375" name="Picture 7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r="73026"/>
                  <a:stretch>
                    <a:fillRect/>
                  </a:stretch>
                </p:blipFill>
                <p:spPr bwMode="auto">
                  <a:xfrm>
                    <a:off x="3360" y="1008"/>
                    <a:ext cx="768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5376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 l="72498" r="-1158"/>
                  <a:stretch>
                    <a:fillRect/>
                  </a:stretch>
                </p:blipFill>
                <p:spPr bwMode="auto">
                  <a:xfrm>
                    <a:off x="4128" y="1008"/>
                    <a:ext cx="816" cy="1551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pic>
              <p:nvPicPr>
                <p:cNvPr id="15372" name="Picture 9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3480" y="1872"/>
                  <a:ext cx="216" cy="16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3" name="Picture 10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3792" y="2160"/>
                  <a:ext cx="197" cy="178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5374" name="Picture 11"/>
                <p:cNvPicPr>
                  <a:picLocks noChangeAspect="1" noChangeArrowheads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3504" y="2160"/>
                  <a:ext cx="216" cy="18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sp>
            <p:nvSpPr>
              <p:cNvPr id="15368" name="Rectangle 12"/>
              <p:cNvSpPr>
                <a:spLocks noChangeArrowheads="1"/>
              </p:cNvSpPr>
              <p:nvPr/>
            </p:nvSpPr>
            <p:spPr bwMode="auto">
              <a:xfrm>
                <a:off x="4032" y="2208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69" name="Rectangle 13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370" name="Rectangle 14"/>
              <p:cNvSpPr>
                <a:spLocks noChangeArrowheads="1"/>
              </p:cNvSpPr>
              <p:nvPr/>
            </p:nvSpPr>
            <p:spPr bwMode="auto">
              <a:xfrm>
                <a:off x="4320" y="196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5365" name="Rectangle 15"/>
            <p:cNvSpPr>
              <a:spLocks noChangeArrowheads="1"/>
            </p:cNvSpPr>
            <p:nvPr/>
          </p:nvSpPr>
          <p:spPr bwMode="auto">
            <a:xfrm>
              <a:off x="6096000" y="3352800"/>
              <a:ext cx="228600" cy="152400"/>
            </a:xfrm>
            <a:prstGeom prst="rect">
              <a:avLst/>
            </a:prstGeom>
            <a:solidFill>
              <a:schemeClr val="tx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95977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Value Functions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600200"/>
            <a:ext cx="10972800" cy="48768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Using a feature representation, we can write a q function (or value function) for any state using a few weights: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endParaRPr lang="en-US" sz="4000" dirty="0"/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Advantage: our experience is summed up in a few powerful numbers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Disadvantage: states may share features but actually be very different in value!</a:t>
            </a:r>
          </a:p>
        </p:txBody>
      </p:sp>
      <p:pic>
        <p:nvPicPr>
          <p:cNvPr id="16388" name="Picture 4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45299" y="2636837"/>
            <a:ext cx="6929438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9" name="Picture 5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600200" y="3398837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00493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600200" y="1371600"/>
            <a:ext cx="8991600" cy="762000"/>
          </a:xfrm>
          <a:prstGeom prst="roundRect">
            <a:avLst/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Approximate Q-Learning</a:t>
            </a:r>
          </a:p>
        </p:txBody>
      </p:sp>
      <p:sp>
        <p:nvSpPr>
          <p:cNvPr id="180326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2286000"/>
            <a:ext cx="9296400" cy="42672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Q-learning with linear Q-functions: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Intuitive interpretation: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Adjust weights of active features</a:t>
            </a:r>
          </a:p>
          <a:p>
            <a:pPr lvl="1">
              <a:lnSpc>
                <a:spcPct val="80000"/>
              </a:lnSpc>
            </a:pPr>
            <a:r>
              <a:rPr lang="en-US" sz="2000" dirty="0"/>
              <a:t>E.g., if something unexpectedly bad happens, blame the features that were on: </a:t>
            </a:r>
            <a:r>
              <a:rPr lang="en-US" sz="2000" dirty="0" err="1"/>
              <a:t>disprefer</a:t>
            </a:r>
            <a:r>
              <a:rPr lang="en-US" sz="2000" dirty="0"/>
              <a:t> all states with that state’s features</a:t>
            </a:r>
          </a:p>
          <a:p>
            <a:pPr lvl="4">
              <a:lnSpc>
                <a:spcPct val="80000"/>
              </a:lnSpc>
            </a:pPr>
            <a:endParaRPr lang="en-US" sz="1200" dirty="0"/>
          </a:p>
          <a:p>
            <a:pPr>
              <a:lnSpc>
                <a:spcPct val="80000"/>
              </a:lnSpc>
            </a:pPr>
            <a:r>
              <a:rPr lang="en-US" sz="2400" dirty="0"/>
              <a:t>Formal justification: online least squares</a:t>
            </a:r>
          </a:p>
        </p:txBody>
      </p:sp>
      <p:pic>
        <p:nvPicPr>
          <p:cNvPr id="18" name="Picture 1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381125" y="3798888"/>
            <a:ext cx="479107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8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035175" y="4332288"/>
            <a:ext cx="4518025" cy="315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4" name="Picture 6" descr="txp_fi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209800" y="1600200"/>
            <a:ext cx="7835900" cy="334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1371600" y="3200400"/>
            <a:ext cx="43878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4" descr="TP_tmp.pn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/>
          <a:stretch>
            <a:fillRect/>
          </a:stretch>
        </p:blipFill>
        <p:spPr bwMode="auto">
          <a:xfrm>
            <a:off x="1371600" y="2819400"/>
            <a:ext cx="2514617" cy="278893"/>
          </a:xfrm>
          <a:prstGeom prst="rect">
            <a:avLst/>
          </a:prstGeom>
          <a:noFill/>
          <a:ln/>
          <a:effectLst/>
        </p:spPr>
      </p:pic>
      <p:sp>
        <p:nvSpPr>
          <p:cNvPr id="18442" name="TextBox 16"/>
          <p:cNvSpPr txBox="1">
            <a:spLocks noChangeArrowheads="1"/>
          </p:cNvSpPr>
          <p:nvPr/>
        </p:nvSpPr>
        <p:spPr bwMode="auto">
          <a:xfrm>
            <a:off x="7010400" y="3733800"/>
            <a:ext cx="16002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Exact Q’s</a:t>
            </a:r>
          </a:p>
        </p:txBody>
      </p:sp>
      <p:sp>
        <p:nvSpPr>
          <p:cNvPr id="18443" name="TextBox 17"/>
          <p:cNvSpPr txBox="1">
            <a:spLocks noChangeArrowheads="1"/>
          </p:cNvSpPr>
          <p:nvPr/>
        </p:nvSpPr>
        <p:spPr bwMode="auto">
          <a:xfrm>
            <a:off x="7010400" y="4267200"/>
            <a:ext cx="19812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Approximate Q’s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47150" y="2438400"/>
            <a:ext cx="2940050" cy="2845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601291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32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2" grpId="0"/>
      <p:bldP spid="1844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379200" cy="4729164"/>
          </a:xfrm>
        </p:spPr>
        <p:txBody>
          <a:bodyPr/>
          <a:lstStyle/>
          <a:p>
            <a:r>
              <a:rPr lang="en-US" sz="2800" dirty="0"/>
              <a:t>Solving MDPs is offline planning</a:t>
            </a:r>
          </a:p>
          <a:p>
            <a:pPr lvl="1"/>
            <a:r>
              <a:rPr lang="en-US" sz="2400" dirty="0"/>
              <a:t>You determine all quantities through computation</a:t>
            </a:r>
          </a:p>
          <a:p>
            <a:pPr lvl="1"/>
            <a:r>
              <a:rPr lang="en-US" sz="2400" dirty="0"/>
              <a:t>You need to know the details of the MDP</a:t>
            </a:r>
          </a:p>
          <a:p>
            <a:pPr lvl="1"/>
            <a:r>
              <a:rPr lang="en-US" sz="2400" dirty="0"/>
              <a:t>You do not actually play the game!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19200" y="449580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Palatino"/>
                <a:cs typeface="Palatino"/>
              </a:rPr>
              <a:t>Play Red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54203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Palatino"/>
                <a:cs typeface="Palatino"/>
              </a:rPr>
              <a:t>Play Blue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29000" y="3667780"/>
            <a:ext cx="487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Value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9525000" y="1371600"/>
            <a:ext cx="2209800" cy="175260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No discount</a:t>
            </a:r>
          </a:p>
          <a:p>
            <a:pPr algn="ctr"/>
            <a:endParaRPr lang="en-US" sz="4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10 time steps</a:t>
            </a:r>
            <a:endParaRPr lang="en-US" sz="8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endParaRPr lang="en-US" sz="400" i="1" dirty="0">
              <a:solidFill>
                <a:schemeClr val="tx1"/>
              </a:solidFill>
              <a:latin typeface="Palatino"/>
              <a:cs typeface="Palatino"/>
            </a:endParaRPr>
          </a:p>
          <a:p>
            <a:pPr algn="ctr"/>
            <a:r>
              <a:rPr lang="en-US" sz="2000" i="1" dirty="0">
                <a:solidFill>
                  <a:schemeClr val="tx1"/>
                </a:solidFill>
                <a:latin typeface="Palatino"/>
                <a:cs typeface="Palatino"/>
              </a:rPr>
              <a:t>Both states have the same value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2800" y="45059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Palatino"/>
                <a:cs typeface="Palatino"/>
              </a:rPr>
              <a:t>15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352800" y="5420380"/>
            <a:ext cx="1066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>
                <a:latin typeface="Palatino"/>
                <a:cs typeface="Palatino"/>
              </a:rPr>
              <a:t>10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5410200" y="3304073"/>
            <a:ext cx="6705600" cy="2696855"/>
            <a:chOff x="1600200" y="1815326"/>
            <a:chExt cx="8756724" cy="3521777"/>
          </a:xfrm>
        </p:grpSpPr>
        <p:sp>
          <p:nvSpPr>
            <p:cNvPr id="10" name="Oval 9"/>
            <p:cNvSpPr/>
            <p:nvPr/>
          </p:nvSpPr>
          <p:spPr>
            <a:xfrm>
              <a:off x="3276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rgbClr val="008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rgbClr val="008000"/>
                  </a:solidFill>
                  <a:latin typeface="Palatino"/>
                  <a:cs typeface="Palatino"/>
                </a:rPr>
                <a:t>W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229600" y="3276601"/>
              <a:ext cx="685800" cy="685800"/>
            </a:xfrm>
            <a:prstGeom prst="ellipse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>
                  <a:solidFill>
                    <a:schemeClr val="tx1"/>
                  </a:solidFill>
                  <a:latin typeface="Palatino"/>
                  <a:cs typeface="Palatino"/>
                </a:rPr>
                <a:t>L</a:t>
              </a:r>
            </a:p>
          </p:txBody>
        </p:sp>
        <p:cxnSp>
          <p:nvCxnSpPr>
            <p:cNvPr id="12" name="Curved Connector 11"/>
            <p:cNvCxnSpPr>
              <a:stCxn id="10" idx="0"/>
              <a:endCxn id="11" idx="1"/>
            </p:cNvCxnSpPr>
            <p:nvPr/>
          </p:nvCxnSpPr>
          <p:spPr>
            <a:xfrm rot="16200000" flipH="1">
              <a:off x="5924549" y="971551"/>
              <a:ext cx="100433" cy="4710533"/>
            </a:xfrm>
            <a:prstGeom prst="curvedConnector3">
              <a:avLst>
                <a:gd name="adj1" fmla="val -822914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3"/>
            <p:cNvCxnSpPr>
              <a:stCxn id="10" idx="0"/>
              <a:endCxn id="10" idx="6"/>
            </p:cNvCxnSpPr>
            <p:nvPr/>
          </p:nvCxnSpPr>
          <p:spPr>
            <a:xfrm rot="16200000" flipH="1">
              <a:off x="3619500" y="3276601"/>
              <a:ext cx="342900" cy="342900"/>
            </a:xfrm>
            <a:prstGeom prst="curvedConnector4">
              <a:avLst>
                <a:gd name="adj1" fmla="val -87180"/>
                <a:gd name="adj2" fmla="val 338462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11" idx="4"/>
              <a:endCxn id="10" idx="5"/>
            </p:cNvCxnSpPr>
            <p:nvPr/>
          </p:nvCxnSpPr>
          <p:spPr>
            <a:xfrm rot="5400000" flipH="1">
              <a:off x="6167017" y="1556919"/>
              <a:ext cx="100433" cy="4710533"/>
            </a:xfrm>
            <a:prstGeom prst="curvedConnector3">
              <a:avLst>
                <a:gd name="adj1" fmla="val -927967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3"/>
            <p:cNvCxnSpPr>
              <a:stCxn id="11" idx="4"/>
              <a:endCxn id="11" idx="2"/>
            </p:cNvCxnSpPr>
            <p:nvPr/>
          </p:nvCxnSpPr>
          <p:spPr>
            <a:xfrm rot="5400000" flipH="1">
              <a:off x="8229600" y="3619501"/>
              <a:ext cx="342900" cy="342900"/>
            </a:xfrm>
            <a:prstGeom prst="curvedConnector4">
              <a:avLst>
                <a:gd name="adj1" fmla="val -84616"/>
                <a:gd name="adj2" fmla="val 325641"/>
              </a:avLst>
            </a:prstGeom>
            <a:ln w="5715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29"/>
            <p:cNvCxnSpPr>
              <a:stCxn id="11" idx="6"/>
              <a:endCxn id="10" idx="4"/>
            </p:cNvCxnSpPr>
            <p:nvPr/>
          </p:nvCxnSpPr>
          <p:spPr>
            <a:xfrm flipH="1">
              <a:off x="3619500" y="3619501"/>
              <a:ext cx="5295900" cy="342900"/>
            </a:xfrm>
            <a:prstGeom prst="curvedConnector4">
              <a:avLst>
                <a:gd name="adj1" fmla="val -7681"/>
                <a:gd name="adj2" fmla="val 589178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urved Connector 13"/>
            <p:cNvCxnSpPr>
              <a:stCxn id="10" idx="4"/>
              <a:endCxn id="10" idx="2"/>
            </p:cNvCxnSpPr>
            <p:nvPr/>
          </p:nvCxnSpPr>
          <p:spPr>
            <a:xfrm rot="5400000" flipH="1">
              <a:off x="3276600" y="3619501"/>
              <a:ext cx="342900" cy="342900"/>
            </a:xfrm>
            <a:prstGeom prst="curvedConnector4">
              <a:avLst>
                <a:gd name="adj1" fmla="val -376924"/>
                <a:gd name="adj2" fmla="val 415385"/>
              </a:avLst>
            </a:prstGeom>
            <a:ln w="57150">
              <a:solidFill>
                <a:srgbClr val="0070C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1600200" y="3769613"/>
              <a:ext cx="995082" cy="1567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$1</a:t>
              </a:r>
            </a:p>
            <a:p>
              <a:endParaRPr lang="en-US" sz="2400" dirty="0">
                <a:latin typeface="Palatino"/>
                <a:cs typeface="Palatino"/>
              </a:endParaRPr>
            </a:p>
            <a:p>
              <a:r>
                <a:rPr lang="en-US" sz="2400" dirty="0">
                  <a:latin typeface="Palatino"/>
                  <a:cs typeface="Palatino"/>
                </a:rPr>
                <a:t>1.0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9349291" y="3769614"/>
              <a:ext cx="1007633" cy="15674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$1</a:t>
              </a:r>
            </a:p>
            <a:p>
              <a:endParaRPr lang="en-US" sz="2400" dirty="0">
                <a:latin typeface="Palatino"/>
                <a:cs typeface="Palatino"/>
              </a:endParaRPr>
            </a:p>
            <a:p>
              <a:r>
                <a:rPr lang="en-US" sz="2400" dirty="0">
                  <a:latin typeface="Palatino"/>
                  <a:cs typeface="Palatino"/>
                </a:rPr>
                <a:t>1.0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333999" y="1815326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0.25 	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$0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800600" y="2826603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0.75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$2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5282004" y="4267157"/>
              <a:ext cx="2133600" cy="6028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0.75 	</a:t>
              </a:r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$2</a:t>
              </a:r>
              <a:endParaRPr lang="en-US" sz="2400" dirty="0">
                <a:latin typeface="Palatino"/>
                <a:cs typeface="Palatino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730701" y="3137634"/>
              <a:ext cx="2133600" cy="1085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Palatino"/>
                  <a:cs typeface="Palatino"/>
                </a:rPr>
                <a:t>0.25 </a:t>
              </a:r>
            </a:p>
            <a:p>
              <a:r>
                <a:rPr lang="en-US" sz="2400" dirty="0">
                  <a:solidFill>
                    <a:srgbClr val="008000"/>
                  </a:solidFill>
                  <a:latin typeface="Palatino"/>
                  <a:cs typeface="Palatino"/>
                </a:rPr>
                <a:t>$0</a:t>
              </a:r>
              <a:endParaRPr lang="en-US" sz="2400" dirty="0">
                <a:latin typeface="Palatino"/>
                <a:cs typeface="Palatino"/>
              </a:endParaRPr>
            </a:p>
          </p:txBody>
        </p:sp>
      </p:grpSp>
      <p:sp>
        <p:nvSpPr>
          <p:cNvPr id="25" name="Rounded Rectangle 24"/>
          <p:cNvSpPr/>
          <p:nvPr/>
        </p:nvSpPr>
        <p:spPr>
          <a:xfrm>
            <a:off x="762000" y="3429000"/>
            <a:ext cx="4191000" cy="28956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32677163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ight Arrow 52"/>
          <p:cNvSpPr/>
          <p:nvPr/>
        </p:nvSpPr>
        <p:spPr>
          <a:xfrm>
            <a:off x="6324600" y="2057400"/>
            <a:ext cx="2362200" cy="16002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Example: Q-Pacman</a:t>
            </a:r>
          </a:p>
        </p:txBody>
      </p:sp>
      <p:pic>
        <p:nvPicPr>
          <p:cNvPr id="1804315" name="Picture 27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2971800" y="2209800"/>
            <a:ext cx="2970896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04316" name="Picture 28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3023105" y="3200400"/>
            <a:ext cx="2920495" cy="26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" name="Picture 57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 cstate="print"/>
          <a:stretch>
            <a:fillRect/>
          </a:stretch>
        </p:blipFill>
        <p:spPr bwMode="auto">
          <a:xfrm>
            <a:off x="2286000" y="4391048"/>
            <a:ext cx="4298086" cy="485752"/>
          </a:xfrm>
          <a:prstGeom prst="rect">
            <a:avLst/>
          </a:prstGeom>
          <a:noFill/>
          <a:ln/>
          <a:effectLst/>
        </p:spPr>
      </p:pic>
      <p:pic>
        <p:nvPicPr>
          <p:cNvPr id="18441" name="Picture 30" descr="txp_fig"/>
          <p:cNvPicPr>
            <a:picLocks noChangeAspect="1" noChangeArrowheads="1"/>
          </p:cNvPicPr>
          <p:nvPr>
            <p:custDataLst>
              <p:tags r:id="rId4"/>
            </p:custDataLst>
          </p:nvPr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2590056" y="1219200"/>
            <a:ext cx="6906374" cy="380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" name="Picture 48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 cstate="print"/>
          <a:stretch>
            <a:fillRect/>
          </a:stretch>
        </p:blipFill>
        <p:spPr bwMode="auto">
          <a:xfrm>
            <a:off x="1919288" y="5334000"/>
            <a:ext cx="2555662" cy="214185"/>
          </a:xfrm>
          <a:prstGeom prst="rect">
            <a:avLst/>
          </a:prstGeom>
          <a:noFill/>
          <a:ln/>
          <a:effectLst/>
        </p:spPr>
      </p:pic>
      <p:pic>
        <p:nvPicPr>
          <p:cNvPr id="64" name="Picture 63" descr="txp_fi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 cstate="print"/>
          <a:stretch>
            <a:fillRect/>
          </a:stretch>
        </p:blipFill>
        <p:spPr bwMode="auto">
          <a:xfrm>
            <a:off x="6262684" y="5105400"/>
            <a:ext cx="4010033" cy="315396"/>
          </a:xfrm>
          <a:prstGeom prst="rect">
            <a:avLst/>
          </a:prstGeom>
          <a:noFill/>
          <a:ln/>
          <a:effectLst/>
        </p:spPr>
      </p:pic>
      <p:pic>
        <p:nvPicPr>
          <p:cNvPr id="65" name="Picture 64" descr="txp_fig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 cstate="print"/>
          <a:stretch>
            <a:fillRect/>
          </a:stretch>
        </p:blipFill>
        <p:spPr bwMode="auto">
          <a:xfrm>
            <a:off x="6310159" y="5549165"/>
            <a:ext cx="4205595" cy="315398"/>
          </a:xfrm>
          <a:prstGeom prst="rect">
            <a:avLst/>
          </a:prstGeom>
          <a:noFill/>
          <a:ln/>
          <a:effectLst/>
        </p:spPr>
      </p:pic>
      <p:pic>
        <p:nvPicPr>
          <p:cNvPr id="1804323" name="Picture 35" descr="txp_fig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2667000" y="6248400"/>
            <a:ext cx="6906369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50" name="Group 49"/>
          <p:cNvGrpSpPr/>
          <p:nvPr/>
        </p:nvGrpSpPr>
        <p:grpSpPr>
          <a:xfrm>
            <a:off x="571500" y="1981200"/>
            <a:ext cx="2073910" cy="1752600"/>
            <a:chOff x="8534400" y="1279524"/>
            <a:chExt cx="2705100" cy="2286000"/>
          </a:xfrm>
        </p:grpSpPr>
        <p:grpSp>
          <p:nvGrpSpPr>
            <p:cNvPr id="18437" name="Group 14"/>
            <p:cNvGrpSpPr>
              <a:grpSpLocks/>
            </p:cNvGrpSpPr>
            <p:nvPr/>
          </p:nvGrpSpPr>
          <p:grpSpPr bwMode="auto">
            <a:xfrm>
              <a:off x="8904288" y="1279524"/>
              <a:ext cx="2335212" cy="2286000"/>
              <a:chOff x="3984" y="960"/>
              <a:chExt cx="1584" cy="1551"/>
            </a:xfrm>
          </p:grpSpPr>
          <p:grpSp>
            <p:nvGrpSpPr>
              <p:cNvPr id="18453" name="Group 15"/>
              <p:cNvGrpSpPr>
                <a:grpSpLocks/>
              </p:cNvGrpSpPr>
              <p:nvPr/>
            </p:nvGrpSpPr>
            <p:grpSpPr bwMode="auto">
              <a:xfrm>
                <a:off x="3984" y="960"/>
                <a:ext cx="1584" cy="1551"/>
                <a:chOff x="3744" y="960"/>
                <a:chExt cx="1584" cy="1551"/>
              </a:xfrm>
            </p:grpSpPr>
            <p:grpSp>
              <p:nvGrpSpPr>
                <p:cNvPr id="18455" name="Group 16"/>
                <p:cNvGrpSpPr>
                  <a:grpSpLocks/>
                </p:cNvGrpSpPr>
                <p:nvPr/>
              </p:nvGrpSpPr>
              <p:grpSpPr bwMode="auto">
                <a:xfrm>
                  <a:off x="3744" y="960"/>
                  <a:ext cx="1584" cy="1551"/>
                  <a:chOff x="3408" y="912"/>
                  <a:chExt cx="1584" cy="1551"/>
                </a:xfrm>
              </p:grpSpPr>
              <p:grpSp>
                <p:nvGrpSpPr>
                  <p:cNvPr id="18459" name="Group 17"/>
                  <p:cNvGrpSpPr>
                    <a:grpSpLocks/>
                  </p:cNvGrpSpPr>
                  <p:nvPr/>
                </p:nvGrpSpPr>
                <p:grpSpPr bwMode="auto">
                  <a:xfrm>
                    <a:off x="3408" y="912"/>
                    <a:ext cx="1584" cy="1551"/>
                    <a:chOff x="3360" y="1008"/>
                    <a:chExt cx="1584" cy="1551"/>
                  </a:xfrm>
                </p:grpSpPr>
                <p:pic>
                  <p:nvPicPr>
                    <p:cNvPr id="18463" name="Picture 18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 r="73026"/>
                    <a:stretch>
                      <a:fillRect/>
                    </a:stretch>
                  </p:blipFill>
                  <p:spPr bwMode="auto">
                    <a:xfrm>
                      <a:off x="3360" y="1008"/>
                      <a:ext cx="768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  <p:pic>
                  <p:nvPicPr>
                    <p:cNvPr id="18464" name="Picture 19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5" cstate="print"/>
                    <a:srcRect l="72498" r="-1158"/>
                    <a:stretch>
                      <a:fillRect/>
                    </a:stretch>
                  </p:blipFill>
                  <p:spPr bwMode="auto">
                    <a:xfrm>
                      <a:off x="4128" y="1008"/>
                      <a:ext cx="816" cy="1551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  <p:pic>
                <p:nvPicPr>
                  <p:cNvPr id="18460" name="Picture 20"/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/>
                  <a:srcRect/>
                  <a:stretch>
                    <a:fillRect/>
                  </a:stretch>
                </p:blipFill>
                <p:spPr bwMode="auto">
                  <a:xfrm>
                    <a:off x="3480" y="1872"/>
                    <a:ext cx="216" cy="16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1" name="Picture 21"/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/>
                  <a:srcRect/>
                  <a:stretch>
                    <a:fillRect/>
                  </a:stretch>
                </p:blipFill>
                <p:spPr bwMode="auto">
                  <a:xfrm>
                    <a:off x="3792" y="2160"/>
                    <a:ext cx="197" cy="178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18462" name="Picture 22"/>
                  <p:cNvPicPr>
                    <a:picLocks noChangeAspect="1" noChangeArrowheads="1"/>
                  </p:cNvPicPr>
                  <p:nvPr/>
                </p:nvPicPr>
                <p:blipFill>
                  <a:blip r:embed="rId28" cstate="print"/>
                  <a:srcRect/>
                  <a:stretch>
                    <a:fillRect/>
                  </a:stretch>
                </p:blipFill>
                <p:spPr bwMode="auto">
                  <a:xfrm>
                    <a:off x="3504" y="2160"/>
                    <a:ext cx="216" cy="187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</p:grpSp>
            <p:sp>
              <p:nvSpPr>
                <p:cNvPr id="18456" name="Rectangle 23"/>
                <p:cNvSpPr>
                  <a:spLocks noChangeArrowheads="1"/>
                </p:cNvSpPr>
                <p:nvPr/>
              </p:nvSpPr>
              <p:spPr bwMode="auto">
                <a:xfrm>
                  <a:off x="4032" y="2208"/>
                  <a:ext cx="96" cy="14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7" name="Rectangle 24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96" cy="384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8458" name="Rectangle 25"/>
                <p:cNvSpPr>
                  <a:spLocks noChangeArrowheads="1"/>
                </p:cNvSpPr>
                <p:nvPr/>
              </p:nvSpPr>
              <p:spPr bwMode="auto">
                <a:xfrm>
                  <a:off x="4320" y="1968"/>
                  <a:ext cx="528" cy="96"/>
                </a:xfrm>
                <a:prstGeom prst="rect">
                  <a:avLst/>
                </a:prstGeom>
                <a:solidFill>
                  <a:schemeClr val="tx1"/>
                </a:solidFill>
                <a:ln w="9525">
                  <a:solidFill>
                    <a:schemeClr val="tx1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  <p:sp>
            <p:nvSpPr>
              <p:cNvPr id="18454" name="Rectangle 26"/>
              <p:cNvSpPr>
                <a:spLocks noChangeArrowheads="1"/>
              </p:cNvSpPr>
              <p:nvPr/>
            </p:nvSpPr>
            <p:spPr bwMode="auto">
              <a:xfrm>
                <a:off x="4080" y="2112"/>
                <a:ext cx="144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18449" name="Picture 40" descr="TP_tmp.png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29" cstate="print"/>
            <a:srcRect/>
            <a:stretch>
              <a:fillRect/>
            </a:stretch>
          </p:blipFill>
          <p:spPr bwMode="auto">
            <a:xfrm>
              <a:off x="8534400" y="2193924"/>
              <a:ext cx="228600" cy="2833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0" name="Group 59"/>
          <p:cNvGrpSpPr/>
          <p:nvPr/>
        </p:nvGrpSpPr>
        <p:grpSpPr>
          <a:xfrm>
            <a:off x="8991600" y="1981200"/>
            <a:ext cx="2219960" cy="1752600"/>
            <a:chOff x="8610600" y="2057400"/>
            <a:chExt cx="2895600" cy="2286000"/>
          </a:xfrm>
        </p:grpSpPr>
        <p:grpSp>
          <p:nvGrpSpPr>
            <p:cNvPr id="2" name="Group 4"/>
            <p:cNvGrpSpPr>
              <a:grpSpLocks/>
            </p:cNvGrpSpPr>
            <p:nvPr/>
          </p:nvGrpSpPr>
          <p:grpSpPr bwMode="auto">
            <a:xfrm>
              <a:off x="9170988" y="2057400"/>
              <a:ext cx="2335212" cy="2286000"/>
              <a:chOff x="3984" y="2640"/>
              <a:chExt cx="1584" cy="1551"/>
            </a:xfrm>
          </p:grpSpPr>
          <p:grpSp>
            <p:nvGrpSpPr>
              <p:cNvPr id="18465" name="Group 5"/>
              <p:cNvGrpSpPr>
                <a:grpSpLocks/>
              </p:cNvGrpSpPr>
              <p:nvPr/>
            </p:nvGrpSpPr>
            <p:grpSpPr bwMode="auto">
              <a:xfrm>
                <a:off x="3984" y="2640"/>
                <a:ext cx="1584" cy="1551"/>
                <a:chOff x="3360" y="1008"/>
                <a:chExt cx="1584" cy="1551"/>
              </a:xfrm>
            </p:grpSpPr>
            <p:pic>
              <p:nvPicPr>
                <p:cNvPr id="18472" name="Picture 6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r="73026"/>
                <a:stretch>
                  <a:fillRect/>
                </a:stretch>
              </p:blipFill>
              <p:spPr bwMode="auto">
                <a:xfrm>
                  <a:off x="3360" y="1008"/>
                  <a:ext cx="768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18473" name="Picture 7"/>
                <p:cNvPicPr>
                  <a:picLocks noChangeAspect="1" noChangeArrowheads="1"/>
                </p:cNvPicPr>
                <p:nvPr/>
              </p:nvPicPr>
              <p:blipFill>
                <a:blip r:embed="rId25" cstate="print"/>
                <a:srcRect l="72498" r="-1158"/>
                <a:stretch>
                  <a:fillRect/>
                </a:stretch>
              </p:blipFill>
              <p:spPr bwMode="auto">
                <a:xfrm>
                  <a:off x="4128" y="1008"/>
                  <a:ext cx="816" cy="155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pic>
            <p:nvPicPr>
              <p:cNvPr id="18466" name="Picture 8"/>
              <p:cNvPicPr>
                <a:picLocks noChangeAspect="1" noChangeArrowheads="1"/>
              </p:cNvPicPr>
              <p:nvPr/>
            </p:nvPicPr>
            <p:blipFill>
              <a:blip r:embed="rId27" cstate="print"/>
              <a:srcRect/>
              <a:stretch>
                <a:fillRect/>
              </a:stretch>
            </p:blipFill>
            <p:spPr bwMode="auto">
              <a:xfrm>
                <a:off x="4224" y="3888"/>
                <a:ext cx="197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8467" name="Picture 9"/>
              <p:cNvPicPr>
                <a:picLocks noChangeAspect="1" noChangeArrowheads="1"/>
              </p:cNvPicPr>
              <p:nvPr/>
            </p:nvPicPr>
            <p:blipFill>
              <a:blip r:embed="rId26" cstate="print"/>
              <a:srcRect/>
              <a:stretch>
                <a:fillRect/>
              </a:stretch>
            </p:blipFill>
            <p:spPr bwMode="auto">
              <a:xfrm>
                <a:off x="4056" y="3744"/>
                <a:ext cx="216" cy="16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8468" name="Rectangle 10"/>
              <p:cNvSpPr>
                <a:spLocks noChangeArrowheads="1"/>
              </p:cNvSpPr>
              <p:nvPr/>
            </p:nvSpPr>
            <p:spPr bwMode="auto">
              <a:xfrm>
                <a:off x="4128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69" name="Rectangle 11"/>
              <p:cNvSpPr>
                <a:spLocks noChangeArrowheads="1"/>
              </p:cNvSpPr>
              <p:nvPr/>
            </p:nvSpPr>
            <p:spPr bwMode="auto">
              <a:xfrm>
                <a:off x="4416" y="3936"/>
                <a:ext cx="96" cy="14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0" name="Rectangle 12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96" cy="384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8471" name="Rectangle 13"/>
              <p:cNvSpPr>
                <a:spLocks noChangeArrowheads="1"/>
              </p:cNvSpPr>
              <p:nvPr/>
            </p:nvSpPr>
            <p:spPr bwMode="auto">
              <a:xfrm>
                <a:off x="4560" y="3648"/>
                <a:ext cx="528" cy="96"/>
              </a:xfrm>
              <a:prstGeom prst="rect">
                <a:avLst/>
              </a:prstGeom>
              <a:solidFill>
                <a:schemeClr val="tx1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pic>
          <p:nvPicPr>
            <p:cNvPr id="43" name="Picture 42" descr="TP_tmp.png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0" cstate="print"/>
            <a:srcRect/>
            <a:stretch>
              <a:fillRect/>
            </a:stretch>
          </p:blipFill>
          <p:spPr bwMode="auto">
            <a:xfrm>
              <a:off x="8610600" y="2895600"/>
              <a:ext cx="381000" cy="4354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45" name="Picture 44" descr="TP_tmp.png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629400" y="2578100"/>
            <a:ext cx="1447800" cy="20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" name="Picture 46" descr="TP_tmp.png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743700" y="2940050"/>
            <a:ext cx="1104900" cy="184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Rounded Rectangle 50"/>
          <p:cNvSpPr/>
          <p:nvPr/>
        </p:nvSpPr>
        <p:spPr>
          <a:xfrm>
            <a:off x="457200" y="1828800"/>
            <a:ext cx="58674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ounded Rectangle 51"/>
          <p:cNvSpPr/>
          <p:nvPr/>
        </p:nvSpPr>
        <p:spPr>
          <a:xfrm>
            <a:off x="8686800" y="1828800"/>
            <a:ext cx="2971800" cy="2057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Picture 61" descr="txp_fig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 cstate="print"/>
          <a:stretch>
            <a:fillRect/>
          </a:stretch>
        </p:blipFill>
        <p:spPr bwMode="auto">
          <a:xfrm>
            <a:off x="2285995" y="4015663"/>
            <a:ext cx="2530484" cy="251538"/>
          </a:xfrm>
          <a:prstGeom prst="rect">
            <a:avLst/>
          </a:prstGeom>
          <a:noFill/>
          <a:ln/>
          <a:effectLst/>
        </p:spPr>
      </p:pic>
      <p:pic>
        <p:nvPicPr>
          <p:cNvPr id="59" name="Picture 58" descr="txp_fig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 cstate="print"/>
          <a:stretch>
            <a:fillRect/>
          </a:stretch>
        </p:blipFill>
        <p:spPr bwMode="auto">
          <a:xfrm>
            <a:off x="9491953" y="3989926"/>
            <a:ext cx="1359927" cy="277274"/>
          </a:xfrm>
          <a:prstGeom prst="rect">
            <a:avLst/>
          </a:prstGeom>
          <a:noFill/>
          <a:ln/>
          <a:effectLst/>
        </p:spPr>
      </p:pic>
      <p:sp>
        <p:nvSpPr>
          <p:cNvPr id="63" name="Right Arrow 62"/>
          <p:cNvSpPr/>
          <p:nvPr/>
        </p:nvSpPr>
        <p:spPr>
          <a:xfrm>
            <a:off x="4793117" y="5181600"/>
            <a:ext cx="1012371" cy="533400"/>
          </a:xfrm>
          <a:prstGeom prst="rightArrow">
            <a:avLst>
              <a:gd name="adj1" fmla="val 50000"/>
              <a:gd name="adj2" fmla="val 37912"/>
            </a:avLst>
          </a:prstGeom>
          <a:solidFill>
            <a:srgbClr val="CCECFF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ounded Rectangle 65"/>
          <p:cNvSpPr/>
          <p:nvPr/>
        </p:nvSpPr>
        <p:spPr>
          <a:xfrm>
            <a:off x="1752600" y="5029200"/>
            <a:ext cx="8915400" cy="914400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3649FE-18CE-55B9-7F97-C0AB8F761BAB}"/>
              </a:ext>
            </a:extLst>
          </p:cNvPr>
          <p:cNvSpPr txBox="1"/>
          <p:nvPr/>
        </p:nvSpPr>
        <p:spPr>
          <a:xfrm>
            <a:off x="9372600" y="762000"/>
            <a:ext cx="960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Q(</a:t>
            </a:r>
            <a:r>
              <a:rPr lang="en-US" dirty="0" err="1"/>
              <a:t>s,a</a:t>
            </a:r>
            <a:r>
              <a:rPr lang="en-US" dirty="0"/>
              <a:t>)=</a:t>
            </a:r>
          </a:p>
        </p:txBody>
      </p:sp>
    </p:spTree>
    <p:extLst>
      <p:ext uri="{BB962C8B-B14F-4D97-AF65-F5344CB8AC3E}">
        <p14:creationId xmlns:p14="http://schemas.microsoft.com/office/powerpoint/2010/main" val="288027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4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1" grpId="0" animBg="1"/>
      <p:bldP spid="52" grpId="0" animBg="1"/>
      <p:bldP spid="63" grpId="0" animBg="1"/>
      <p:bldP spid="66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of Demo Approximate Q-Learning -- </a:t>
            </a:r>
            <a:r>
              <a:rPr lang="en-US" dirty="0" err="1"/>
              <a:t>Pacman</a:t>
            </a:r>
            <a:endParaRPr lang="en-US" dirty="0"/>
          </a:p>
        </p:txBody>
      </p:sp>
      <p:pic>
        <p:nvPicPr>
          <p:cNvPr id="5" name="Approximate-Qlearning--pacman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720" y="1143000"/>
            <a:ext cx="829056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652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Q-Learning and Least Squares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74750" y="1295800"/>
            <a:ext cx="9837738" cy="4961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528706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Line 3"/>
          <p:cNvSpPr>
            <a:spLocks noChangeShapeType="1"/>
          </p:cNvSpPr>
          <p:nvPr/>
        </p:nvSpPr>
        <p:spPr bwMode="auto">
          <a:xfrm flipV="1">
            <a:off x="1398588" y="2198687"/>
            <a:ext cx="3781425" cy="15319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0" name="Line 4"/>
          <p:cNvSpPr>
            <a:spLocks noChangeShapeType="1"/>
          </p:cNvSpPr>
          <p:nvPr/>
        </p:nvSpPr>
        <p:spPr bwMode="auto">
          <a:xfrm>
            <a:off x="1398588" y="4419600"/>
            <a:ext cx="3763962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1" name="Line 5"/>
          <p:cNvSpPr>
            <a:spLocks noChangeShapeType="1"/>
          </p:cNvSpPr>
          <p:nvPr/>
        </p:nvSpPr>
        <p:spPr bwMode="auto">
          <a:xfrm flipV="1">
            <a:off x="1398588" y="1676400"/>
            <a:ext cx="1587" cy="2743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2" name="Line 6"/>
          <p:cNvSpPr>
            <a:spLocks noChangeShapeType="1"/>
          </p:cNvSpPr>
          <p:nvPr/>
        </p:nvSpPr>
        <p:spPr bwMode="auto">
          <a:xfrm flipV="1">
            <a:off x="1398588" y="4378325"/>
            <a:ext cx="1587" cy="412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1393825" y="4443412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5" name="Rectangle 9"/>
          <p:cNvSpPr>
            <a:spLocks noChangeArrowheads="1"/>
          </p:cNvSpPr>
          <p:nvPr/>
        </p:nvSpPr>
        <p:spPr bwMode="auto">
          <a:xfrm>
            <a:off x="5118100" y="4443412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66" name="Line 10"/>
          <p:cNvSpPr>
            <a:spLocks noChangeShapeType="1"/>
          </p:cNvSpPr>
          <p:nvPr/>
        </p:nvSpPr>
        <p:spPr bwMode="auto">
          <a:xfrm>
            <a:off x="1398588" y="44196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7" name="Rectangle 11"/>
          <p:cNvSpPr>
            <a:spLocks noChangeArrowheads="1"/>
          </p:cNvSpPr>
          <p:nvPr/>
        </p:nvSpPr>
        <p:spPr bwMode="auto">
          <a:xfrm>
            <a:off x="1323975" y="4352925"/>
            <a:ext cx="69850" cy="15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19468" name="Line 12"/>
          <p:cNvSpPr>
            <a:spLocks noChangeShapeType="1"/>
          </p:cNvSpPr>
          <p:nvPr/>
        </p:nvSpPr>
        <p:spPr bwMode="auto">
          <a:xfrm>
            <a:off x="1398588" y="30480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69" name="Rectangle 13"/>
          <p:cNvSpPr>
            <a:spLocks noChangeArrowheads="1"/>
          </p:cNvSpPr>
          <p:nvPr/>
        </p:nvSpPr>
        <p:spPr bwMode="auto">
          <a:xfrm>
            <a:off x="1258888" y="2984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19470" name="Line 14"/>
          <p:cNvSpPr>
            <a:spLocks noChangeShapeType="1"/>
          </p:cNvSpPr>
          <p:nvPr/>
        </p:nvSpPr>
        <p:spPr bwMode="auto">
          <a:xfrm>
            <a:off x="1398588" y="1676400"/>
            <a:ext cx="33337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1" name="Rectangle 15"/>
          <p:cNvSpPr>
            <a:spLocks noChangeArrowheads="1"/>
          </p:cNvSpPr>
          <p:nvPr/>
        </p:nvSpPr>
        <p:spPr bwMode="auto">
          <a:xfrm>
            <a:off x="1258888" y="16129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40</a:t>
            </a:r>
            <a:endParaRPr lang="en-US" sz="2400">
              <a:cs typeface="Arial" charset="0"/>
            </a:endParaRPr>
          </a:p>
        </p:txBody>
      </p:sp>
      <p:sp>
        <p:nvSpPr>
          <p:cNvPr id="19472" name="Oval 16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3" name="Oval 17"/>
          <p:cNvSpPr>
            <a:spLocks noChangeArrowheads="1"/>
          </p:cNvSpPr>
          <p:nvPr/>
        </p:nvSpPr>
        <p:spPr bwMode="auto">
          <a:xfrm>
            <a:off x="1544638" y="3633787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4" name="Oval 18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5" name="Oval 19"/>
          <p:cNvSpPr>
            <a:spLocks noChangeArrowheads="1"/>
          </p:cNvSpPr>
          <p:nvPr/>
        </p:nvSpPr>
        <p:spPr bwMode="auto">
          <a:xfrm>
            <a:off x="1736725" y="3208337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6" name="Oval 20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7" name="Oval 21"/>
          <p:cNvSpPr>
            <a:spLocks noChangeArrowheads="1"/>
          </p:cNvSpPr>
          <p:nvPr/>
        </p:nvSpPr>
        <p:spPr bwMode="auto">
          <a:xfrm>
            <a:off x="1925638" y="3586162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8" name="Oval 22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79" name="Oval 23"/>
          <p:cNvSpPr>
            <a:spLocks noChangeArrowheads="1"/>
          </p:cNvSpPr>
          <p:nvPr/>
        </p:nvSpPr>
        <p:spPr bwMode="auto">
          <a:xfrm>
            <a:off x="2108200" y="364172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0" name="Oval 24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1" name="Oval 25"/>
          <p:cNvSpPr>
            <a:spLocks noChangeArrowheads="1"/>
          </p:cNvSpPr>
          <p:nvPr/>
        </p:nvSpPr>
        <p:spPr bwMode="auto">
          <a:xfrm>
            <a:off x="2300288" y="3441700"/>
            <a:ext cx="76200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2" name="Oval 26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3" name="Oval 27"/>
          <p:cNvSpPr>
            <a:spLocks noChangeArrowheads="1"/>
          </p:cNvSpPr>
          <p:nvPr/>
        </p:nvSpPr>
        <p:spPr bwMode="auto">
          <a:xfrm>
            <a:off x="2490788" y="323215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4" name="Oval 28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5" name="Oval 29"/>
          <p:cNvSpPr>
            <a:spLocks noChangeArrowheads="1"/>
          </p:cNvSpPr>
          <p:nvPr/>
        </p:nvSpPr>
        <p:spPr bwMode="auto">
          <a:xfrm>
            <a:off x="2673350" y="3040062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6" name="Oval 30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7" name="Oval 31"/>
          <p:cNvSpPr>
            <a:spLocks noChangeArrowheads="1"/>
          </p:cNvSpPr>
          <p:nvPr/>
        </p:nvSpPr>
        <p:spPr bwMode="auto">
          <a:xfrm>
            <a:off x="2863850" y="32321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8" name="Oval 32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89" name="Oval 33"/>
          <p:cNvSpPr>
            <a:spLocks noChangeArrowheads="1"/>
          </p:cNvSpPr>
          <p:nvPr/>
        </p:nvSpPr>
        <p:spPr bwMode="auto">
          <a:xfrm>
            <a:off x="3054350" y="2774950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0" name="Oval 34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1" name="Oval 35"/>
          <p:cNvSpPr>
            <a:spLocks noChangeArrowheads="1"/>
          </p:cNvSpPr>
          <p:nvPr/>
        </p:nvSpPr>
        <p:spPr bwMode="auto">
          <a:xfrm>
            <a:off x="3244850" y="3016250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2" name="Oval 36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3" name="Oval 37"/>
          <p:cNvSpPr>
            <a:spLocks noChangeArrowheads="1"/>
          </p:cNvSpPr>
          <p:nvPr/>
        </p:nvSpPr>
        <p:spPr bwMode="auto">
          <a:xfrm>
            <a:off x="3427413" y="2840037"/>
            <a:ext cx="77787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4" name="Oval 38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5" name="Oval 39"/>
          <p:cNvSpPr>
            <a:spLocks noChangeArrowheads="1"/>
          </p:cNvSpPr>
          <p:nvPr/>
        </p:nvSpPr>
        <p:spPr bwMode="auto">
          <a:xfrm>
            <a:off x="3619500" y="2959100"/>
            <a:ext cx="76200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6" name="Oval 40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7" name="Oval 41"/>
          <p:cNvSpPr>
            <a:spLocks noChangeArrowheads="1"/>
          </p:cNvSpPr>
          <p:nvPr/>
        </p:nvSpPr>
        <p:spPr bwMode="auto">
          <a:xfrm>
            <a:off x="3808413" y="2606675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8" name="Oval 42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499" name="Oval 43"/>
          <p:cNvSpPr>
            <a:spLocks noChangeArrowheads="1"/>
          </p:cNvSpPr>
          <p:nvPr/>
        </p:nvSpPr>
        <p:spPr bwMode="auto">
          <a:xfrm>
            <a:off x="3990975" y="2895600"/>
            <a:ext cx="79375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0" name="Oval 44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1" name="Oval 45"/>
          <p:cNvSpPr>
            <a:spLocks noChangeArrowheads="1"/>
          </p:cNvSpPr>
          <p:nvPr/>
        </p:nvSpPr>
        <p:spPr bwMode="auto">
          <a:xfrm>
            <a:off x="4181475" y="2574925"/>
            <a:ext cx="77788" cy="7143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2" name="Oval 46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3" name="Oval 47"/>
          <p:cNvSpPr>
            <a:spLocks noChangeArrowheads="1"/>
          </p:cNvSpPr>
          <p:nvPr/>
        </p:nvSpPr>
        <p:spPr bwMode="auto">
          <a:xfrm>
            <a:off x="4373563" y="2501900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4" name="Oval 48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5" name="Oval 49"/>
          <p:cNvSpPr>
            <a:spLocks noChangeArrowheads="1"/>
          </p:cNvSpPr>
          <p:nvPr/>
        </p:nvSpPr>
        <p:spPr bwMode="auto">
          <a:xfrm>
            <a:off x="4554538" y="2462212"/>
            <a:ext cx="77787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6" name="Oval 50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7" name="Oval 51"/>
          <p:cNvSpPr>
            <a:spLocks noChangeArrowheads="1"/>
          </p:cNvSpPr>
          <p:nvPr/>
        </p:nvSpPr>
        <p:spPr bwMode="auto">
          <a:xfrm>
            <a:off x="4745038" y="2230437"/>
            <a:ext cx="79375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8" name="Oval 52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09" name="Oval 53"/>
          <p:cNvSpPr>
            <a:spLocks noChangeArrowheads="1"/>
          </p:cNvSpPr>
          <p:nvPr/>
        </p:nvSpPr>
        <p:spPr bwMode="auto">
          <a:xfrm>
            <a:off x="4937125" y="2486025"/>
            <a:ext cx="77788" cy="7302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0" name="Oval 54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9511" name="Oval 55"/>
          <p:cNvSpPr>
            <a:spLocks noChangeArrowheads="1"/>
          </p:cNvSpPr>
          <p:nvPr/>
        </p:nvSpPr>
        <p:spPr bwMode="auto">
          <a:xfrm>
            <a:off x="5127625" y="1862137"/>
            <a:ext cx="77788" cy="7143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20176" name="Line 528"/>
          <p:cNvSpPr>
            <a:spLocks noChangeShapeType="1"/>
          </p:cNvSpPr>
          <p:nvPr/>
        </p:nvSpPr>
        <p:spPr bwMode="auto">
          <a:xfrm flipV="1">
            <a:off x="3692525" y="2795587"/>
            <a:ext cx="0" cy="1624013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Group 529"/>
          <p:cNvGrpSpPr>
            <a:grpSpLocks/>
          </p:cNvGrpSpPr>
          <p:nvPr/>
        </p:nvGrpSpPr>
        <p:grpSpPr bwMode="auto">
          <a:xfrm>
            <a:off x="1311275" y="2701925"/>
            <a:ext cx="2381250" cy="174625"/>
            <a:chOff x="288" y="1897"/>
            <a:chExt cx="1500" cy="110"/>
          </a:xfrm>
        </p:grpSpPr>
        <p:sp>
          <p:nvSpPr>
            <p:cNvPr id="19798" name="Line 530"/>
            <p:cNvSpPr>
              <a:spLocks noChangeShapeType="1"/>
            </p:cNvSpPr>
            <p:nvPr/>
          </p:nvSpPr>
          <p:spPr bwMode="auto">
            <a:xfrm flipH="1">
              <a:off x="348" y="1956"/>
              <a:ext cx="144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19799" name="Oval 531"/>
            <p:cNvSpPr>
              <a:spLocks noChangeArrowheads="1"/>
            </p:cNvSpPr>
            <p:nvPr/>
          </p:nvSpPr>
          <p:spPr bwMode="auto">
            <a:xfrm>
              <a:off x="288" y="1897"/>
              <a:ext cx="110" cy="110"/>
            </a:xfrm>
            <a:prstGeom prst="ellipse">
              <a:avLst/>
            </a:prstGeom>
            <a:solidFill>
              <a:schemeClr val="tx1"/>
            </a:solidFill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545" name="Group 544"/>
          <p:cNvGrpSpPr/>
          <p:nvPr/>
        </p:nvGrpSpPr>
        <p:grpSpPr>
          <a:xfrm>
            <a:off x="6553200" y="1524000"/>
            <a:ext cx="4119563" cy="3743325"/>
            <a:chOff x="4308475" y="1228725"/>
            <a:chExt cx="4119563" cy="3743325"/>
          </a:xfrm>
        </p:grpSpPr>
        <p:sp>
          <p:nvSpPr>
            <p:cNvPr id="19458" name="Oval 2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464" name="Line 8"/>
            <p:cNvSpPr>
              <a:spLocks noChangeShapeType="1"/>
            </p:cNvSpPr>
            <p:nvPr/>
          </p:nvSpPr>
          <p:spPr bwMode="auto">
            <a:xfrm flipV="1">
              <a:off x="4308475" y="4338638"/>
              <a:ext cx="1588" cy="41275"/>
            </a:xfrm>
            <a:prstGeom prst="line">
              <a:avLst/>
            </a:pr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19512" name="Group 56"/>
            <p:cNvGrpSpPr>
              <a:grpSpLocks/>
            </p:cNvGrpSpPr>
            <p:nvPr/>
          </p:nvGrpSpPr>
          <p:grpSpPr bwMode="auto">
            <a:xfrm>
              <a:off x="5175250" y="1228725"/>
              <a:ext cx="3252788" cy="3743325"/>
              <a:chOff x="2396" y="1789"/>
              <a:chExt cx="2049" cy="2358"/>
            </a:xfrm>
          </p:grpSpPr>
          <p:sp>
            <p:nvSpPr>
              <p:cNvPr id="19800" name="Freeform 57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1" name="Freeform 58"/>
              <p:cNvSpPr>
                <a:spLocks/>
              </p:cNvSpPr>
              <p:nvPr/>
            </p:nvSpPr>
            <p:spPr bwMode="auto">
              <a:xfrm>
                <a:off x="3546" y="1789"/>
                <a:ext cx="789" cy="1649"/>
              </a:xfrm>
              <a:custGeom>
                <a:avLst/>
                <a:gdLst>
                  <a:gd name="T0" fmla="*/ 789 w 789"/>
                  <a:gd name="T1" fmla="*/ 1649 h 1649"/>
                  <a:gd name="T2" fmla="*/ 789 w 789"/>
                  <a:gd name="T3" fmla="*/ 515 h 1649"/>
                  <a:gd name="T4" fmla="*/ 0 w 789"/>
                  <a:gd name="T5" fmla="*/ 0 h 1649"/>
                  <a:gd name="T6" fmla="*/ 0 w 789"/>
                  <a:gd name="T7" fmla="*/ 1133 h 1649"/>
                  <a:gd name="T8" fmla="*/ 789 w 789"/>
                  <a:gd name="T9" fmla="*/ 1649 h 16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789"/>
                  <a:gd name="T16" fmla="*/ 0 h 1649"/>
                  <a:gd name="T17" fmla="*/ 789 w 789"/>
                  <a:gd name="T18" fmla="*/ 1649 h 164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789" h="1649">
                    <a:moveTo>
                      <a:pt x="789" y="1649"/>
                    </a:moveTo>
                    <a:lnTo>
                      <a:pt x="789" y="515"/>
                    </a:lnTo>
                    <a:lnTo>
                      <a:pt x="0" y="0"/>
                    </a:lnTo>
                    <a:lnTo>
                      <a:pt x="0" y="1133"/>
                    </a:lnTo>
                    <a:lnTo>
                      <a:pt x="789" y="164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2" name="Freeform 59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3" name="Freeform 60"/>
              <p:cNvSpPr>
                <a:spLocks/>
              </p:cNvSpPr>
              <p:nvPr/>
            </p:nvSpPr>
            <p:spPr bwMode="auto">
              <a:xfrm>
                <a:off x="2511" y="2922"/>
                <a:ext cx="1824" cy="917"/>
              </a:xfrm>
              <a:custGeom>
                <a:avLst/>
                <a:gdLst>
                  <a:gd name="T0" fmla="*/ 790 w 1824"/>
                  <a:gd name="T1" fmla="*/ 917 h 917"/>
                  <a:gd name="T2" fmla="*/ 0 w 1824"/>
                  <a:gd name="T3" fmla="*/ 396 h 917"/>
                  <a:gd name="T4" fmla="*/ 1035 w 1824"/>
                  <a:gd name="T5" fmla="*/ 0 h 917"/>
                  <a:gd name="T6" fmla="*/ 1824 w 1824"/>
                  <a:gd name="T7" fmla="*/ 516 h 917"/>
                  <a:gd name="T8" fmla="*/ 790 w 1824"/>
                  <a:gd name="T9" fmla="*/ 917 h 91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24"/>
                  <a:gd name="T16" fmla="*/ 0 h 917"/>
                  <a:gd name="T17" fmla="*/ 1824 w 1824"/>
                  <a:gd name="T18" fmla="*/ 917 h 91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24" h="917">
                    <a:moveTo>
                      <a:pt x="790" y="917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824" y="516"/>
                    </a:lnTo>
                    <a:lnTo>
                      <a:pt x="790" y="917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4" name="Freeform 61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  <a:close/>
                  </a:path>
                </a:pathLst>
              </a:custGeom>
              <a:solidFill>
                <a:srgbClr val="FFF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5" name="Freeform 62"/>
              <p:cNvSpPr>
                <a:spLocks/>
              </p:cNvSpPr>
              <p:nvPr/>
            </p:nvSpPr>
            <p:spPr bwMode="auto">
              <a:xfrm>
                <a:off x="2511" y="1789"/>
                <a:ext cx="1035" cy="1529"/>
              </a:xfrm>
              <a:custGeom>
                <a:avLst/>
                <a:gdLst>
                  <a:gd name="T0" fmla="*/ 0 w 1035"/>
                  <a:gd name="T1" fmla="*/ 1529 h 1529"/>
                  <a:gd name="T2" fmla="*/ 0 w 1035"/>
                  <a:gd name="T3" fmla="*/ 396 h 1529"/>
                  <a:gd name="T4" fmla="*/ 1035 w 1035"/>
                  <a:gd name="T5" fmla="*/ 0 h 1529"/>
                  <a:gd name="T6" fmla="*/ 1035 w 1035"/>
                  <a:gd name="T7" fmla="*/ 1133 h 1529"/>
                  <a:gd name="T8" fmla="*/ 0 w 1035"/>
                  <a:gd name="T9" fmla="*/ 1529 h 152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35"/>
                  <a:gd name="T16" fmla="*/ 0 h 1529"/>
                  <a:gd name="T17" fmla="*/ 1035 w 1035"/>
                  <a:gd name="T18" fmla="*/ 1529 h 152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35" h="1529">
                    <a:moveTo>
                      <a:pt x="0" y="1529"/>
                    </a:moveTo>
                    <a:lnTo>
                      <a:pt x="0" y="396"/>
                    </a:lnTo>
                    <a:lnTo>
                      <a:pt x="1035" y="0"/>
                    </a:lnTo>
                    <a:lnTo>
                      <a:pt x="1035" y="1133"/>
                    </a:lnTo>
                    <a:lnTo>
                      <a:pt x="0" y="1529"/>
                    </a:lnTo>
                  </a:path>
                </a:pathLst>
              </a:custGeom>
              <a:noFill/>
              <a:ln w="0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6" name="Freeform 63"/>
              <p:cNvSpPr>
                <a:spLocks/>
              </p:cNvSpPr>
              <p:nvPr/>
            </p:nvSpPr>
            <p:spPr bwMode="auto">
              <a:xfrm>
                <a:off x="2529" y="2179"/>
                <a:ext cx="790" cy="1648"/>
              </a:xfrm>
              <a:custGeom>
                <a:avLst/>
                <a:gdLst>
                  <a:gd name="T0" fmla="*/ 1013516 w 132"/>
                  <a:gd name="T1" fmla="*/ 2125464 h 275"/>
                  <a:gd name="T2" fmla="*/ 0 w 132"/>
                  <a:gd name="T3" fmla="*/ 1461326 h 275"/>
                  <a:gd name="T4" fmla="*/ 0 w 132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5"/>
                  <a:gd name="T11" fmla="*/ 132 w 132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5">
                    <a:moveTo>
                      <a:pt x="132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7" name="Freeform 64"/>
              <p:cNvSpPr>
                <a:spLocks/>
              </p:cNvSpPr>
              <p:nvPr/>
            </p:nvSpPr>
            <p:spPr bwMode="auto">
              <a:xfrm>
                <a:off x="2768" y="2083"/>
                <a:ext cx="796" cy="1654"/>
              </a:xfrm>
              <a:custGeom>
                <a:avLst/>
                <a:gdLst>
                  <a:gd name="T0" fmla="*/ 1021292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8" name="Freeform 65"/>
              <p:cNvSpPr>
                <a:spLocks/>
              </p:cNvSpPr>
              <p:nvPr/>
            </p:nvSpPr>
            <p:spPr bwMode="auto">
              <a:xfrm>
                <a:off x="3014" y="1987"/>
                <a:ext cx="795" cy="1654"/>
              </a:xfrm>
              <a:custGeom>
                <a:avLst/>
                <a:gdLst>
                  <a:gd name="T0" fmla="*/ 1014904 w 133"/>
                  <a:gd name="T1" fmla="*/ 2133240 h 276"/>
                  <a:gd name="T2" fmla="*/ 0 w 133"/>
                  <a:gd name="T3" fmla="*/ 1461339 h 276"/>
                  <a:gd name="T4" fmla="*/ 0 w 133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6"/>
                  <a:gd name="T11" fmla="*/ 133 w 133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6">
                    <a:moveTo>
                      <a:pt x="133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09" name="Freeform 66"/>
              <p:cNvSpPr>
                <a:spLocks/>
              </p:cNvSpPr>
              <p:nvPr/>
            </p:nvSpPr>
            <p:spPr bwMode="auto">
              <a:xfrm>
                <a:off x="3259" y="1897"/>
                <a:ext cx="795" cy="1648"/>
              </a:xfrm>
              <a:custGeom>
                <a:avLst/>
                <a:gdLst>
                  <a:gd name="T0" fmla="*/ 1014904 w 133"/>
                  <a:gd name="T1" fmla="*/ 2125464 h 275"/>
                  <a:gd name="T2" fmla="*/ 0 w 133"/>
                  <a:gd name="T3" fmla="*/ 1461326 h 275"/>
                  <a:gd name="T4" fmla="*/ 0 w 133"/>
                  <a:gd name="T5" fmla="*/ 0 h 275"/>
                  <a:gd name="T6" fmla="*/ 0 60000 65536"/>
                  <a:gd name="T7" fmla="*/ 0 60000 65536"/>
                  <a:gd name="T8" fmla="*/ 0 60000 65536"/>
                  <a:gd name="T9" fmla="*/ 0 w 133"/>
                  <a:gd name="T10" fmla="*/ 0 h 275"/>
                  <a:gd name="T11" fmla="*/ 133 w 133"/>
                  <a:gd name="T12" fmla="*/ 275 h 27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3" h="275">
                    <a:moveTo>
                      <a:pt x="133" y="275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0" name="Freeform 67"/>
              <p:cNvSpPr>
                <a:spLocks/>
              </p:cNvSpPr>
              <p:nvPr/>
            </p:nvSpPr>
            <p:spPr bwMode="auto">
              <a:xfrm>
                <a:off x="3504" y="1801"/>
                <a:ext cx="789" cy="1655"/>
              </a:xfrm>
              <a:custGeom>
                <a:avLst/>
                <a:gdLst>
                  <a:gd name="T0" fmla="*/ 1007129 w 132"/>
                  <a:gd name="T1" fmla="*/ 2139699 h 276"/>
                  <a:gd name="T2" fmla="*/ 0 w 132"/>
                  <a:gd name="T3" fmla="*/ 1464831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1" name="Freeform 68"/>
              <p:cNvSpPr>
                <a:spLocks/>
              </p:cNvSpPr>
              <p:nvPr/>
            </p:nvSpPr>
            <p:spPr bwMode="auto">
              <a:xfrm>
                <a:off x="3277" y="2292"/>
                <a:ext cx="1040" cy="1529"/>
              </a:xfrm>
              <a:custGeom>
                <a:avLst/>
                <a:gdLst>
                  <a:gd name="T0" fmla="*/ 0 w 174"/>
                  <a:gd name="T1" fmla="*/ 1976404 h 255"/>
                  <a:gd name="T2" fmla="*/ 1327279 w 174"/>
                  <a:gd name="T3" fmla="*/ 1464614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2" name="Freeform 69"/>
              <p:cNvSpPr>
                <a:spLocks/>
              </p:cNvSpPr>
              <p:nvPr/>
            </p:nvSpPr>
            <p:spPr bwMode="auto">
              <a:xfrm>
                <a:off x="3044" y="2137"/>
                <a:ext cx="1040" cy="1528"/>
              </a:xfrm>
              <a:custGeom>
                <a:avLst/>
                <a:gdLst>
                  <a:gd name="T0" fmla="*/ 0 w 174"/>
                  <a:gd name="T1" fmla="*/ 1969946 h 255"/>
                  <a:gd name="T2" fmla="*/ 1327279 w 174"/>
                  <a:gd name="T3" fmla="*/ 1460690 h 255"/>
                  <a:gd name="T4" fmla="*/ 1327279 w 174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4"/>
                  <a:gd name="T10" fmla="*/ 0 h 255"/>
                  <a:gd name="T11" fmla="*/ 174 w 174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4" h="255">
                    <a:moveTo>
                      <a:pt x="0" y="255"/>
                    </a:moveTo>
                    <a:lnTo>
                      <a:pt x="174" y="189"/>
                    </a:lnTo>
                    <a:lnTo>
                      <a:pt x="174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3" name="Freeform 70"/>
              <p:cNvSpPr>
                <a:spLocks/>
              </p:cNvSpPr>
              <p:nvPr/>
            </p:nvSpPr>
            <p:spPr bwMode="auto">
              <a:xfrm>
                <a:off x="2810" y="1987"/>
                <a:ext cx="1035" cy="1528"/>
              </a:xfrm>
              <a:custGeom>
                <a:avLst/>
                <a:gdLst>
                  <a:gd name="T0" fmla="*/ 0 w 173"/>
                  <a:gd name="T1" fmla="*/ 1969946 h 255"/>
                  <a:gd name="T2" fmla="*/ 1325925 w 173"/>
                  <a:gd name="T3" fmla="*/ 1460690 h 255"/>
                  <a:gd name="T4" fmla="*/ 1325925 w 173"/>
                  <a:gd name="T5" fmla="*/ 0 h 255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5"/>
                  <a:gd name="T11" fmla="*/ 173 w 173"/>
                  <a:gd name="T12" fmla="*/ 255 h 255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5">
                    <a:moveTo>
                      <a:pt x="0" y="255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4" name="Freeform 71"/>
              <p:cNvSpPr>
                <a:spLocks/>
              </p:cNvSpPr>
              <p:nvPr/>
            </p:nvSpPr>
            <p:spPr bwMode="auto">
              <a:xfrm>
                <a:off x="2577" y="1831"/>
                <a:ext cx="1035" cy="1535"/>
              </a:xfrm>
              <a:custGeom>
                <a:avLst/>
                <a:gdLst>
                  <a:gd name="T0" fmla="*/ 0 w 173"/>
                  <a:gd name="T1" fmla="*/ 1984179 h 256"/>
                  <a:gd name="T2" fmla="*/ 1325925 w 173"/>
                  <a:gd name="T3" fmla="*/ 1464624 h 256"/>
                  <a:gd name="T4" fmla="*/ 1325925 w 173"/>
                  <a:gd name="T5" fmla="*/ 0 h 256"/>
                  <a:gd name="T6" fmla="*/ 0 60000 65536"/>
                  <a:gd name="T7" fmla="*/ 0 60000 65536"/>
                  <a:gd name="T8" fmla="*/ 0 60000 65536"/>
                  <a:gd name="T9" fmla="*/ 0 w 173"/>
                  <a:gd name="T10" fmla="*/ 0 h 256"/>
                  <a:gd name="T11" fmla="*/ 173 w 173"/>
                  <a:gd name="T12" fmla="*/ 256 h 25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73" h="256">
                    <a:moveTo>
                      <a:pt x="0" y="256"/>
                    </a:moveTo>
                    <a:lnTo>
                      <a:pt x="173" y="189"/>
                    </a:lnTo>
                    <a:lnTo>
                      <a:pt x="173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5" name="Freeform 72"/>
              <p:cNvSpPr>
                <a:spLocks/>
              </p:cNvSpPr>
              <p:nvPr/>
            </p:nvSpPr>
            <p:spPr bwMode="auto">
              <a:xfrm>
                <a:off x="2511" y="2808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6" name="Freeform 73"/>
              <p:cNvSpPr>
                <a:spLocks/>
              </p:cNvSpPr>
              <p:nvPr/>
            </p:nvSpPr>
            <p:spPr bwMode="auto">
              <a:xfrm>
                <a:off x="2511" y="2544"/>
                <a:ext cx="1824" cy="516"/>
              </a:xfrm>
              <a:custGeom>
                <a:avLst/>
                <a:gdLst>
                  <a:gd name="T0" fmla="*/ 0 w 305"/>
                  <a:gd name="T1" fmla="*/ 513216 h 86"/>
                  <a:gd name="T2" fmla="*/ 1323925 w 305"/>
                  <a:gd name="T3" fmla="*/ 0 h 86"/>
                  <a:gd name="T4" fmla="*/ 2333015 w 305"/>
                  <a:gd name="T5" fmla="*/ 668736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7" name="Freeform 74"/>
              <p:cNvSpPr>
                <a:spLocks/>
              </p:cNvSpPr>
              <p:nvPr/>
            </p:nvSpPr>
            <p:spPr bwMode="auto">
              <a:xfrm>
                <a:off x="2511" y="2274"/>
                <a:ext cx="1824" cy="522"/>
              </a:xfrm>
              <a:custGeom>
                <a:avLst/>
                <a:gdLst>
                  <a:gd name="T0" fmla="*/ 0 w 305"/>
                  <a:gd name="T1" fmla="*/ 520992 h 87"/>
                  <a:gd name="T2" fmla="*/ 1323925 w 305"/>
                  <a:gd name="T3" fmla="*/ 0 h 87"/>
                  <a:gd name="T4" fmla="*/ 2333015 w 305"/>
                  <a:gd name="T5" fmla="*/ 676512 h 87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7"/>
                  <a:gd name="T11" fmla="*/ 305 w 305"/>
                  <a:gd name="T12" fmla="*/ 87 h 8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7">
                    <a:moveTo>
                      <a:pt x="0" y="67"/>
                    </a:moveTo>
                    <a:lnTo>
                      <a:pt x="173" y="0"/>
                    </a:lnTo>
                    <a:lnTo>
                      <a:pt x="305" y="87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8" name="Freeform 75"/>
              <p:cNvSpPr>
                <a:spLocks/>
              </p:cNvSpPr>
              <p:nvPr/>
            </p:nvSpPr>
            <p:spPr bwMode="auto">
              <a:xfrm>
                <a:off x="2511" y="2011"/>
                <a:ext cx="1824" cy="515"/>
              </a:xfrm>
              <a:custGeom>
                <a:avLst/>
                <a:gdLst>
                  <a:gd name="T0" fmla="*/ 0 w 305"/>
                  <a:gd name="T1" fmla="*/ 507892 h 86"/>
                  <a:gd name="T2" fmla="*/ 1323925 w 305"/>
                  <a:gd name="T3" fmla="*/ 0 h 86"/>
                  <a:gd name="T4" fmla="*/ 2333015 w 305"/>
                  <a:gd name="T5" fmla="*/ 662272 h 86"/>
                  <a:gd name="T6" fmla="*/ 0 60000 65536"/>
                  <a:gd name="T7" fmla="*/ 0 60000 65536"/>
                  <a:gd name="T8" fmla="*/ 0 60000 65536"/>
                  <a:gd name="T9" fmla="*/ 0 w 305"/>
                  <a:gd name="T10" fmla="*/ 0 h 86"/>
                  <a:gd name="T11" fmla="*/ 305 w 305"/>
                  <a:gd name="T12" fmla="*/ 86 h 8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305" h="86">
                    <a:moveTo>
                      <a:pt x="0" y="66"/>
                    </a:moveTo>
                    <a:lnTo>
                      <a:pt x="173" y="0"/>
                    </a:lnTo>
                    <a:lnTo>
                      <a:pt x="305" y="86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prstDash val="sysDot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19" name="Line 76"/>
              <p:cNvSpPr>
                <a:spLocks noChangeShapeType="1"/>
              </p:cNvSpPr>
              <p:nvPr/>
            </p:nvSpPr>
            <p:spPr bwMode="auto">
              <a:xfrm flipV="1">
                <a:off x="3301" y="3438"/>
                <a:ext cx="1034" cy="401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0" name="Freeform 77"/>
              <p:cNvSpPr>
                <a:spLocks/>
              </p:cNvSpPr>
              <p:nvPr/>
            </p:nvSpPr>
            <p:spPr bwMode="auto">
              <a:xfrm>
                <a:off x="2511" y="2185"/>
                <a:ext cx="790" cy="1654"/>
              </a:xfrm>
              <a:custGeom>
                <a:avLst/>
                <a:gdLst>
                  <a:gd name="T0" fmla="*/ 1013516 w 132"/>
                  <a:gd name="T1" fmla="*/ 2133240 h 276"/>
                  <a:gd name="T2" fmla="*/ 0 w 132"/>
                  <a:gd name="T3" fmla="*/ 1461339 h 276"/>
                  <a:gd name="T4" fmla="*/ 0 w 132"/>
                  <a:gd name="T5" fmla="*/ 0 h 276"/>
                  <a:gd name="T6" fmla="*/ 0 60000 65536"/>
                  <a:gd name="T7" fmla="*/ 0 60000 65536"/>
                  <a:gd name="T8" fmla="*/ 0 60000 65536"/>
                  <a:gd name="T9" fmla="*/ 0 w 132"/>
                  <a:gd name="T10" fmla="*/ 0 h 276"/>
                  <a:gd name="T11" fmla="*/ 132 w 132"/>
                  <a:gd name="T12" fmla="*/ 276 h 27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32" h="276">
                    <a:moveTo>
                      <a:pt x="132" y="276"/>
                    </a:moveTo>
                    <a:lnTo>
                      <a:pt x="0" y="189"/>
                    </a:lnTo>
                    <a:lnTo>
                      <a:pt x="0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1" name="Line 78"/>
              <p:cNvSpPr>
                <a:spLocks noChangeShapeType="1"/>
              </p:cNvSpPr>
              <p:nvPr/>
            </p:nvSpPr>
            <p:spPr bwMode="auto">
              <a:xfrm>
                <a:off x="3319" y="3827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2" name="Rectangle 79"/>
              <p:cNvSpPr>
                <a:spLocks noChangeArrowheads="1"/>
              </p:cNvSpPr>
              <p:nvPr/>
            </p:nvSpPr>
            <p:spPr bwMode="auto">
              <a:xfrm>
                <a:off x="3384" y="3857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3" name="Line 80"/>
              <p:cNvSpPr>
                <a:spLocks noChangeShapeType="1"/>
              </p:cNvSpPr>
              <p:nvPr/>
            </p:nvSpPr>
            <p:spPr bwMode="auto">
              <a:xfrm>
                <a:off x="3564" y="3737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4" name="Rectangle 81"/>
              <p:cNvSpPr>
                <a:spLocks noChangeArrowheads="1"/>
              </p:cNvSpPr>
              <p:nvPr/>
            </p:nvSpPr>
            <p:spPr bwMode="auto">
              <a:xfrm>
                <a:off x="3622" y="376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5" name="Line 82"/>
              <p:cNvSpPr>
                <a:spLocks noChangeShapeType="1"/>
              </p:cNvSpPr>
              <p:nvPr/>
            </p:nvSpPr>
            <p:spPr bwMode="auto">
              <a:xfrm>
                <a:off x="3809" y="3641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6" name="Rectangle 83"/>
              <p:cNvSpPr>
                <a:spLocks noChangeArrowheads="1"/>
              </p:cNvSpPr>
              <p:nvPr/>
            </p:nvSpPr>
            <p:spPr bwMode="auto">
              <a:xfrm>
                <a:off x="3867" y="3671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7" name="Line 84"/>
              <p:cNvSpPr>
                <a:spLocks noChangeShapeType="1"/>
              </p:cNvSpPr>
              <p:nvPr/>
            </p:nvSpPr>
            <p:spPr bwMode="auto">
              <a:xfrm>
                <a:off x="4054" y="3545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28" name="Rectangle 85"/>
              <p:cNvSpPr>
                <a:spLocks noChangeArrowheads="1"/>
              </p:cNvSpPr>
              <p:nvPr/>
            </p:nvSpPr>
            <p:spPr bwMode="auto">
              <a:xfrm>
                <a:off x="4112" y="3575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29" name="Line 86"/>
              <p:cNvSpPr>
                <a:spLocks noChangeShapeType="1"/>
              </p:cNvSpPr>
              <p:nvPr/>
            </p:nvSpPr>
            <p:spPr bwMode="auto">
              <a:xfrm>
                <a:off x="4293" y="3456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0" name="Rectangle 87"/>
              <p:cNvSpPr>
                <a:spLocks noChangeArrowheads="1"/>
              </p:cNvSpPr>
              <p:nvPr/>
            </p:nvSpPr>
            <p:spPr bwMode="auto">
              <a:xfrm>
                <a:off x="4357" y="3480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40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1" name="Line 88"/>
              <p:cNvSpPr>
                <a:spLocks noChangeShapeType="1"/>
              </p:cNvSpPr>
              <p:nvPr/>
            </p:nvSpPr>
            <p:spPr bwMode="auto">
              <a:xfrm flipH="1">
                <a:off x="3253" y="3821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2" name="Rectangle 89"/>
              <p:cNvSpPr>
                <a:spLocks noChangeArrowheads="1"/>
              </p:cNvSpPr>
              <p:nvPr/>
            </p:nvSpPr>
            <p:spPr bwMode="auto">
              <a:xfrm>
                <a:off x="3204" y="3839"/>
                <a:ext cx="44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3" name="Line 90"/>
              <p:cNvSpPr>
                <a:spLocks noChangeShapeType="1"/>
              </p:cNvSpPr>
              <p:nvPr/>
            </p:nvSpPr>
            <p:spPr bwMode="auto">
              <a:xfrm flipH="1">
                <a:off x="3020" y="366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4" name="Rectangle 91"/>
              <p:cNvSpPr>
                <a:spLocks noChangeArrowheads="1"/>
              </p:cNvSpPr>
              <p:nvPr/>
            </p:nvSpPr>
            <p:spPr bwMode="auto">
              <a:xfrm>
                <a:off x="2928" y="3689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10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5" name="Line 92"/>
              <p:cNvSpPr>
                <a:spLocks noChangeShapeType="1"/>
              </p:cNvSpPr>
              <p:nvPr/>
            </p:nvSpPr>
            <p:spPr bwMode="auto">
              <a:xfrm flipH="1">
                <a:off x="2786" y="3515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6" name="Rectangle 93"/>
              <p:cNvSpPr>
                <a:spLocks noChangeArrowheads="1"/>
              </p:cNvSpPr>
              <p:nvPr/>
            </p:nvSpPr>
            <p:spPr bwMode="auto">
              <a:xfrm>
                <a:off x="2695" y="3533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7" name="Line 94"/>
              <p:cNvSpPr>
                <a:spLocks noChangeShapeType="1"/>
              </p:cNvSpPr>
              <p:nvPr/>
            </p:nvSpPr>
            <p:spPr bwMode="auto">
              <a:xfrm flipH="1">
                <a:off x="2553" y="3366"/>
                <a:ext cx="24" cy="6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38" name="Rectangle 95"/>
              <p:cNvSpPr>
                <a:spLocks noChangeArrowheads="1"/>
              </p:cNvSpPr>
              <p:nvPr/>
            </p:nvSpPr>
            <p:spPr bwMode="auto">
              <a:xfrm>
                <a:off x="2462" y="3384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30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39" name="Line 96"/>
              <p:cNvSpPr>
                <a:spLocks noChangeShapeType="1"/>
              </p:cNvSpPr>
              <p:nvPr/>
            </p:nvSpPr>
            <p:spPr bwMode="auto">
              <a:xfrm flipH="1" flipV="1">
                <a:off x="2487" y="319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0" name="Rectangle 97"/>
              <p:cNvSpPr>
                <a:spLocks noChangeArrowheads="1"/>
              </p:cNvSpPr>
              <p:nvPr/>
            </p:nvSpPr>
            <p:spPr bwMode="auto">
              <a:xfrm>
                <a:off x="2396" y="313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20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1" name="Line 98"/>
              <p:cNvSpPr>
                <a:spLocks noChangeShapeType="1"/>
              </p:cNvSpPr>
              <p:nvPr/>
            </p:nvSpPr>
            <p:spPr bwMode="auto">
              <a:xfrm flipH="1" flipV="1">
                <a:off x="2487" y="2922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2" name="Rectangle 99"/>
              <p:cNvSpPr>
                <a:spLocks noChangeArrowheads="1"/>
              </p:cNvSpPr>
              <p:nvPr/>
            </p:nvSpPr>
            <p:spPr bwMode="auto">
              <a:xfrm>
                <a:off x="2396" y="2862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22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3" name="Line 100"/>
              <p:cNvSpPr>
                <a:spLocks noChangeShapeType="1"/>
              </p:cNvSpPr>
              <p:nvPr/>
            </p:nvSpPr>
            <p:spPr bwMode="auto">
              <a:xfrm flipH="1" flipV="1">
                <a:off x="2487" y="2658"/>
                <a:ext cx="24" cy="18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4" name="Rectangle 101"/>
              <p:cNvSpPr>
                <a:spLocks noChangeArrowheads="1"/>
              </p:cNvSpPr>
              <p:nvPr/>
            </p:nvSpPr>
            <p:spPr bwMode="auto">
              <a:xfrm>
                <a:off x="2396" y="259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24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5" name="Line 102"/>
              <p:cNvSpPr>
                <a:spLocks noChangeShapeType="1"/>
              </p:cNvSpPr>
              <p:nvPr/>
            </p:nvSpPr>
            <p:spPr bwMode="auto">
              <a:xfrm flipH="1" flipV="1">
                <a:off x="2487" y="2394"/>
                <a:ext cx="24" cy="12"/>
              </a:xfrm>
              <a:prstGeom prst="line">
                <a:avLst/>
              </a:pr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6" name="Rectangle 103"/>
              <p:cNvSpPr>
                <a:spLocks noChangeArrowheads="1"/>
              </p:cNvSpPr>
              <p:nvPr/>
            </p:nvSpPr>
            <p:spPr bwMode="auto">
              <a:xfrm>
                <a:off x="2396" y="2328"/>
                <a:ext cx="88" cy="9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r>
                  <a:rPr lang="en-US" sz="1000">
                    <a:solidFill>
                      <a:srgbClr val="000000"/>
                    </a:solidFill>
                    <a:latin typeface="Helvetica" pitchFamily="34" charset="0"/>
                    <a:cs typeface="Arial" charset="0"/>
                  </a:rPr>
                  <a:t>26</a:t>
                </a:r>
                <a:endParaRPr lang="en-US" sz="2400">
                  <a:cs typeface="Arial" charset="0"/>
                </a:endParaRPr>
              </a:p>
            </p:txBody>
          </p:sp>
          <p:sp>
            <p:nvSpPr>
              <p:cNvPr id="19847" name="Freeform 104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8" name="Freeform 105"/>
              <p:cNvSpPr>
                <a:spLocks/>
              </p:cNvSpPr>
              <p:nvPr/>
            </p:nvSpPr>
            <p:spPr bwMode="auto">
              <a:xfrm>
                <a:off x="4156" y="324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49" name="Oval 106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0" name="Oval 107"/>
              <p:cNvSpPr>
                <a:spLocks noChangeArrowheads="1"/>
              </p:cNvSpPr>
              <p:nvPr/>
            </p:nvSpPr>
            <p:spPr bwMode="auto">
              <a:xfrm>
                <a:off x="4186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1" name="Freeform 108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2" name="Freeform 109"/>
              <p:cNvSpPr>
                <a:spLocks/>
              </p:cNvSpPr>
              <p:nvPr/>
            </p:nvSpPr>
            <p:spPr bwMode="auto">
              <a:xfrm>
                <a:off x="4078" y="324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3" name="Freeform 110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4" name="Freeform 111"/>
              <p:cNvSpPr>
                <a:spLocks/>
              </p:cNvSpPr>
              <p:nvPr/>
            </p:nvSpPr>
            <p:spPr bwMode="auto">
              <a:xfrm>
                <a:off x="4078" y="3108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5" name="Freeform 112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6" name="Freeform 113"/>
              <p:cNvSpPr>
                <a:spLocks/>
              </p:cNvSpPr>
              <p:nvPr/>
            </p:nvSpPr>
            <p:spPr bwMode="auto">
              <a:xfrm>
                <a:off x="4042" y="32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7" name="Oval 114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8" name="Oval 115"/>
              <p:cNvSpPr>
                <a:spLocks noChangeArrowheads="1"/>
              </p:cNvSpPr>
              <p:nvPr/>
            </p:nvSpPr>
            <p:spPr bwMode="auto">
              <a:xfrm>
                <a:off x="4096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59" name="Freeform 116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14"/>
                  <a:gd name="T1" fmla="*/ 156 h 156"/>
                  <a:gd name="T2" fmla="*/ 114 w 114"/>
                  <a:gd name="T3" fmla="*/ 138 h 156"/>
                  <a:gd name="T4" fmla="*/ 36 w 114"/>
                  <a:gd name="T5" fmla="*/ 0 h 156"/>
                  <a:gd name="T6" fmla="*/ 0 w 114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56"/>
                  <a:gd name="T14" fmla="*/ 114 w 114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56">
                    <a:moveTo>
                      <a:pt x="0" y="156"/>
                    </a:moveTo>
                    <a:lnTo>
                      <a:pt x="114" y="138"/>
                    </a:lnTo>
                    <a:lnTo>
                      <a:pt x="36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0" name="Freeform 117"/>
              <p:cNvSpPr>
                <a:spLocks/>
              </p:cNvSpPr>
              <p:nvPr/>
            </p:nvSpPr>
            <p:spPr bwMode="auto">
              <a:xfrm>
                <a:off x="3994" y="2970"/>
                <a:ext cx="114" cy="156"/>
              </a:xfrm>
              <a:custGeom>
                <a:avLst/>
                <a:gdLst>
                  <a:gd name="T0" fmla="*/ 0 w 19"/>
                  <a:gd name="T1" fmla="*/ 202176 h 26"/>
                  <a:gd name="T2" fmla="*/ 147744 w 19"/>
                  <a:gd name="T3" fmla="*/ 178848 h 26"/>
                  <a:gd name="T4" fmla="*/ 46656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0" y="26"/>
                    </a:moveTo>
                    <a:lnTo>
                      <a:pt x="19" y="23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1" name="Freeform 118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2" name="Freeform 119"/>
              <p:cNvSpPr>
                <a:spLocks/>
              </p:cNvSpPr>
              <p:nvPr/>
            </p:nvSpPr>
            <p:spPr bwMode="auto">
              <a:xfrm>
                <a:off x="3917" y="29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3" name="Freeform 120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84 w 114"/>
                  <a:gd name="T1" fmla="*/ 162 h 162"/>
                  <a:gd name="T2" fmla="*/ 0 w 114"/>
                  <a:gd name="T3" fmla="*/ 18 h 162"/>
                  <a:gd name="T4" fmla="*/ 114 w 114"/>
                  <a:gd name="T5" fmla="*/ 0 h 162"/>
                  <a:gd name="T6" fmla="*/ 84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84" y="162"/>
                    </a:moveTo>
                    <a:lnTo>
                      <a:pt x="0" y="18"/>
                    </a:lnTo>
                    <a:lnTo>
                      <a:pt x="114" y="0"/>
                    </a:lnTo>
                    <a:lnTo>
                      <a:pt x="84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4" name="Freeform 121"/>
              <p:cNvSpPr>
                <a:spLocks/>
              </p:cNvSpPr>
              <p:nvPr/>
            </p:nvSpPr>
            <p:spPr bwMode="auto">
              <a:xfrm>
                <a:off x="3994" y="3108"/>
                <a:ext cx="114" cy="162"/>
              </a:xfrm>
              <a:custGeom>
                <a:avLst/>
                <a:gdLst>
                  <a:gd name="T0" fmla="*/ 108864 w 19"/>
                  <a:gd name="T1" fmla="*/ 209952 h 27"/>
                  <a:gd name="T2" fmla="*/ 0 w 19"/>
                  <a:gd name="T3" fmla="*/ 23328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4" y="27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5" name="Freeform 122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6" name="Freeform 123"/>
              <p:cNvSpPr>
                <a:spLocks/>
              </p:cNvSpPr>
              <p:nvPr/>
            </p:nvSpPr>
            <p:spPr bwMode="auto">
              <a:xfrm>
                <a:off x="3887" y="298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7" name="Freeform 124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29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8" name="Freeform 125"/>
              <p:cNvSpPr>
                <a:spLocks/>
              </p:cNvSpPr>
              <p:nvPr/>
            </p:nvSpPr>
            <p:spPr bwMode="auto">
              <a:xfrm>
                <a:off x="3965" y="31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37457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69" name="Freeform 126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77 w 113"/>
                  <a:gd name="T1" fmla="*/ 156 h 156"/>
                  <a:gd name="T2" fmla="*/ 0 w 113"/>
                  <a:gd name="T3" fmla="*/ 18 h 156"/>
                  <a:gd name="T4" fmla="*/ 113 w 113"/>
                  <a:gd name="T5" fmla="*/ 0 h 156"/>
                  <a:gd name="T6" fmla="*/ 77 w 113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56"/>
                  <a:gd name="T14" fmla="*/ 113 w 113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13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00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0" name="Freeform 127"/>
              <p:cNvSpPr>
                <a:spLocks/>
              </p:cNvSpPr>
              <p:nvPr/>
            </p:nvSpPr>
            <p:spPr bwMode="auto">
              <a:xfrm>
                <a:off x="3965" y="3270"/>
                <a:ext cx="113" cy="156"/>
              </a:xfrm>
              <a:custGeom>
                <a:avLst/>
                <a:gdLst>
                  <a:gd name="T0" fmla="*/ 96353 w 19"/>
                  <a:gd name="T1" fmla="*/ 202176 h 26"/>
                  <a:gd name="T2" fmla="*/ 0 w 19"/>
                  <a:gd name="T3" fmla="*/ 23328 h 26"/>
                  <a:gd name="T4" fmla="*/ 141381 w 19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6"/>
                  <a:gd name="T11" fmla="*/ 19 w 19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6">
                    <a:moveTo>
                      <a:pt x="13" y="26"/>
                    </a:moveTo>
                    <a:lnTo>
                      <a:pt x="0" y="3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1" name="Oval 128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2" name="Oval 129"/>
              <p:cNvSpPr>
                <a:spLocks noChangeArrowheads="1"/>
              </p:cNvSpPr>
              <p:nvPr/>
            </p:nvSpPr>
            <p:spPr bwMode="auto">
              <a:xfrm>
                <a:off x="4048" y="307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3" name="Freeform 130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4" name="Freeform 131"/>
              <p:cNvSpPr>
                <a:spLocks/>
              </p:cNvSpPr>
              <p:nvPr/>
            </p:nvSpPr>
            <p:spPr bwMode="auto">
              <a:xfrm>
                <a:off x="3935" y="328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5" name="Freeform 132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13"/>
                  <a:gd name="T1" fmla="*/ 162 h 162"/>
                  <a:gd name="T2" fmla="*/ 113 w 113"/>
                  <a:gd name="T3" fmla="*/ 144 h 162"/>
                  <a:gd name="T4" fmla="*/ 36 w 113"/>
                  <a:gd name="T5" fmla="*/ 0 h 162"/>
                  <a:gd name="T6" fmla="*/ 0 w 113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3"/>
                  <a:gd name="T13" fmla="*/ 0 h 162"/>
                  <a:gd name="T14" fmla="*/ 113 w 113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3" h="162">
                    <a:moveTo>
                      <a:pt x="0" y="162"/>
                    </a:moveTo>
                    <a:lnTo>
                      <a:pt x="113" y="144"/>
                    </a:lnTo>
                    <a:lnTo>
                      <a:pt x="36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6" name="Freeform 133"/>
              <p:cNvSpPr>
                <a:spLocks/>
              </p:cNvSpPr>
              <p:nvPr/>
            </p:nvSpPr>
            <p:spPr bwMode="auto">
              <a:xfrm>
                <a:off x="3917" y="2826"/>
                <a:ext cx="113" cy="162"/>
              </a:xfrm>
              <a:custGeom>
                <a:avLst/>
                <a:gdLst>
                  <a:gd name="T0" fmla="*/ 0 w 19"/>
                  <a:gd name="T1" fmla="*/ 209952 h 27"/>
                  <a:gd name="T2" fmla="*/ 141381 w 19"/>
                  <a:gd name="T3" fmla="*/ 186624 h 27"/>
                  <a:gd name="T4" fmla="*/ 45028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4"/>
                    </a:lnTo>
                    <a:lnTo>
                      <a:pt x="6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7" name="Freeform 134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8" name="Freeform 135"/>
              <p:cNvSpPr>
                <a:spLocks/>
              </p:cNvSpPr>
              <p:nvPr/>
            </p:nvSpPr>
            <p:spPr bwMode="auto">
              <a:xfrm>
                <a:off x="3887" y="312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79" name="Freeform 136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00C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0" name="Freeform 137"/>
              <p:cNvSpPr>
                <a:spLocks/>
              </p:cNvSpPr>
              <p:nvPr/>
            </p:nvSpPr>
            <p:spPr bwMode="auto">
              <a:xfrm>
                <a:off x="3857" y="328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1" name="Freeform 138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2" name="Freeform 139"/>
              <p:cNvSpPr>
                <a:spLocks/>
              </p:cNvSpPr>
              <p:nvPr/>
            </p:nvSpPr>
            <p:spPr bwMode="auto">
              <a:xfrm>
                <a:off x="3857" y="31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3" name="Freeform 140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78 w 114"/>
                  <a:gd name="T1" fmla="*/ 162 h 162"/>
                  <a:gd name="T2" fmla="*/ 0 w 114"/>
                  <a:gd name="T3" fmla="*/ 24 h 162"/>
                  <a:gd name="T4" fmla="*/ 114 w 114"/>
                  <a:gd name="T5" fmla="*/ 0 h 162"/>
                  <a:gd name="T6" fmla="*/ 78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14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4" name="Freeform 141"/>
              <p:cNvSpPr>
                <a:spLocks/>
              </p:cNvSpPr>
              <p:nvPr/>
            </p:nvSpPr>
            <p:spPr bwMode="auto">
              <a:xfrm>
                <a:off x="3839" y="2826"/>
                <a:ext cx="114" cy="162"/>
              </a:xfrm>
              <a:custGeom>
                <a:avLst/>
                <a:gdLst>
                  <a:gd name="T0" fmla="*/ 101088 w 19"/>
                  <a:gd name="T1" fmla="*/ 209952 h 27"/>
                  <a:gd name="T2" fmla="*/ 0 w 19"/>
                  <a:gd name="T3" fmla="*/ 31104 h 27"/>
                  <a:gd name="T4" fmla="*/ 147744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13" y="27"/>
                    </a:moveTo>
                    <a:lnTo>
                      <a:pt x="0" y="4"/>
                    </a:lnTo>
                    <a:lnTo>
                      <a:pt x="19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5" name="Freeform 142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14"/>
                  <a:gd name="T1" fmla="*/ 162 h 162"/>
                  <a:gd name="T2" fmla="*/ 114 w 114"/>
                  <a:gd name="T3" fmla="*/ 138 h 162"/>
                  <a:gd name="T4" fmla="*/ 30 w 114"/>
                  <a:gd name="T5" fmla="*/ 0 h 162"/>
                  <a:gd name="T6" fmla="*/ 0 w 114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4"/>
                  <a:gd name="T13" fmla="*/ 0 h 162"/>
                  <a:gd name="T14" fmla="*/ 114 w 114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4" h="162">
                    <a:moveTo>
                      <a:pt x="0" y="162"/>
                    </a:moveTo>
                    <a:lnTo>
                      <a:pt x="114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6" name="Freeform 143"/>
              <p:cNvSpPr>
                <a:spLocks/>
              </p:cNvSpPr>
              <p:nvPr/>
            </p:nvSpPr>
            <p:spPr bwMode="auto">
              <a:xfrm>
                <a:off x="3839" y="2688"/>
                <a:ext cx="114" cy="162"/>
              </a:xfrm>
              <a:custGeom>
                <a:avLst/>
                <a:gdLst>
                  <a:gd name="T0" fmla="*/ 0 w 19"/>
                  <a:gd name="T1" fmla="*/ 209952 h 27"/>
                  <a:gd name="T2" fmla="*/ 147744 w 19"/>
                  <a:gd name="T3" fmla="*/ 178848 h 27"/>
                  <a:gd name="T4" fmla="*/ 38880 w 19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9"/>
                  <a:gd name="T10" fmla="*/ 0 h 27"/>
                  <a:gd name="T11" fmla="*/ 19 w 19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9" h="27">
                    <a:moveTo>
                      <a:pt x="0" y="27"/>
                    </a:moveTo>
                    <a:lnTo>
                      <a:pt x="19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7" name="Oval 144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8" name="Oval 145"/>
              <p:cNvSpPr>
                <a:spLocks noChangeArrowheads="1"/>
              </p:cNvSpPr>
              <p:nvPr/>
            </p:nvSpPr>
            <p:spPr bwMode="auto">
              <a:xfrm>
                <a:off x="3851" y="337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89" name="Freeform 146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38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0" name="Freeform 147"/>
              <p:cNvSpPr>
                <a:spLocks/>
              </p:cNvSpPr>
              <p:nvPr/>
            </p:nvSpPr>
            <p:spPr bwMode="auto">
              <a:xfrm>
                <a:off x="3827" y="33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78848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1" name="Oval 148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2" name="Oval 149"/>
              <p:cNvSpPr>
                <a:spLocks noChangeArrowheads="1"/>
              </p:cNvSpPr>
              <p:nvPr/>
            </p:nvSpPr>
            <p:spPr bwMode="auto">
              <a:xfrm>
                <a:off x="3911" y="270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3" name="Oval 150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4" name="Oval 151"/>
              <p:cNvSpPr>
                <a:spLocks noChangeArrowheads="1"/>
              </p:cNvSpPr>
              <p:nvPr/>
            </p:nvSpPr>
            <p:spPr bwMode="auto">
              <a:xfrm>
                <a:off x="3905" y="2958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5" name="Oval 152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6" name="Oval 153"/>
              <p:cNvSpPr>
                <a:spLocks noChangeArrowheads="1"/>
              </p:cNvSpPr>
              <p:nvPr/>
            </p:nvSpPr>
            <p:spPr bwMode="auto">
              <a:xfrm>
                <a:off x="3899" y="312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7" name="Freeform 154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8" name="Freeform 155"/>
              <p:cNvSpPr>
                <a:spLocks/>
              </p:cNvSpPr>
              <p:nvPr/>
            </p:nvSpPr>
            <p:spPr bwMode="auto">
              <a:xfrm>
                <a:off x="3809" y="28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899" name="Freeform 156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0" name="Freeform 157"/>
              <p:cNvSpPr>
                <a:spLocks/>
              </p:cNvSpPr>
              <p:nvPr/>
            </p:nvSpPr>
            <p:spPr bwMode="auto">
              <a:xfrm>
                <a:off x="3809" y="29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1" name="Oval 158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2" name="Oval 159"/>
              <p:cNvSpPr>
                <a:spLocks noChangeArrowheads="1"/>
              </p:cNvSpPr>
              <p:nvPr/>
            </p:nvSpPr>
            <p:spPr bwMode="auto">
              <a:xfrm>
                <a:off x="3875" y="3509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3" name="Freeform 160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4" name="Freeform 161"/>
              <p:cNvSpPr>
                <a:spLocks/>
              </p:cNvSpPr>
              <p:nvPr/>
            </p:nvSpPr>
            <p:spPr bwMode="auto">
              <a:xfrm>
                <a:off x="3779" y="30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5" name="Freeform 162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2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6" name="Freeform 163"/>
              <p:cNvSpPr>
                <a:spLocks/>
              </p:cNvSpPr>
              <p:nvPr/>
            </p:nvSpPr>
            <p:spPr bwMode="auto">
              <a:xfrm>
                <a:off x="3779" y="31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7" name="Oval 164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8" name="Oval 165"/>
              <p:cNvSpPr>
                <a:spLocks noChangeArrowheads="1"/>
              </p:cNvSpPr>
              <p:nvPr/>
            </p:nvSpPr>
            <p:spPr bwMode="auto">
              <a:xfrm>
                <a:off x="3749" y="254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09" name="Freeform 166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0" name="Freeform 167"/>
              <p:cNvSpPr>
                <a:spLocks/>
              </p:cNvSpPr>
              <p:nvPr/>
            </p:nvSpPr>
            <p:spPr bwMode="auto">
              <a:xfrm>
                <a:off x="3683" y="25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1" name="Freeform 168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10FFE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2" name="Freeform 169"/>
              <p:cNvSpPr>
                <a:spLocks/>
              </p:cNvSpPr>
              <p:nvPr/>
            </p:nvSpPr>
            <p:spPr bwMode="auto">
              <a:xfrm>
                <a:off x="3761" y="268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3" name="Freeform 170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60FF9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4" name="Freeform 171"/>
              <p:cNvSpPr>
                <a:spLocks/>
              </p:cNvSpPr>
              <p:nvPr/>
            </p:nvSpPr>
            <p:spPr bwMode="auto">
              <a:xfrm>
                <a:off x="3761" y="2550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5" name="Freeform 172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6" name="Freeform 173"/>
              <p:cNvSpPr>
                <a:spLocks/>
              </p:cNvSpPr>
              <p:nvPr/>
            </p:nvSpPr>
            <p:spPr bwMode="auto">
              <a:xfrm>
                <a:off x="3749" y="31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7" name="Freeform 174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00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8" name="Freeform 175"/>
              <p:cNvSpPr>
                <a:spLocks/>
              </p:cNvSpPr>
              <p:nvPr/>
            </p:nvSpPr>
            <p:spPr bwMode="auto">
              <a:xfrm>
                <a:off x="3749" y="33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19" name="Rectangle 176"/>
              <p:cNvSpPr>
                <a:spLocks noChangeArrowheads="1"/>
              </p:cNvSpPr>
              <p:nvPr/>
            </p:nvSpPr>
            <p:spPr bwMode="auto">
              <a:xfrm>
                <a:off x="3923" y="3917"/>
                <a:ext cx="1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pPr algn="ctr"/>
                <a:endParaRPr lang="en-US" sz="2400">
                  <a:cs typeface="Arial" charset="0"/>
                </a:endParaRPr>
              </a:p>
            </p:txBody>
          </p:sp>
          <p:sp>
            <p:nvSpPr>
              <p:cNvPr id="19920" name="Freeform 177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B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1" name="Freeform 178"/>
              <p:cNvSpPr>
                <a:spLocks/>
              </p:cNvSpPr>
              <p:nvPr/>
            </p:nvSpPr>
            <p:spPr bwMode="auto">
              <a:xfrm>
                <a:off x="3731" y="285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2" name="Freeform 179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3" name="Freeform 180"/>
              <p:cNvSpPr>
                <a:spLocks/>
              </p:cNvSpPr>
              <p:nvPr/>
            </p:nvSpPr>
            <p:spPr bwMode="auto">
              <a:xfrm>
                <a:off x="3654" y="25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4" name="Oval 181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5" name="Oval 182"/>
              <p:cNvSpPr>
                <a:spLocks noChangeArrowheads="1"/>
              </p:cNvSpPr>
              <p:nvPr/>
            </p:nvSpPr>
            <p:spPr bwMode="auto">
              <a:xfrm>
                <a:off x="3743" y="279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6" name="Freeform 183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7" name="Freeform 184"/>
              <p:cNvSpPr>
                <a:spLocks/>
              </p:cNvSpPr>
              <p:nvPr/>
            </p:nvSpPr>
            <p:spPr bwMode="auto">
              <a:xfrm>
                <a:off x="3731" y="270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8" name="Freeform 185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29" name="Freeform 186"/>
              <p:cNvSpPr>
                <a:spLocks/>
              </p:cNvSpPr>
              <p:nvPr/>
            </p:nvSpPr>
            <p:spPr bwMode="auto">
              <a:xfrm>
                <a:off x="3719" y="33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0" name="Freeform 187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8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1" name="Freeform 188"/>
              <p:cNvSpPr>
                <a:spLocks/>
              </p:cNvSpPr>
              <p:nvPr/>
            </p:nvSpPr>
            <p:spPr bwMode="auto">
              <a:xfrm>
                <a:off x="3701" y="300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2" name="Freeform 189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3" name="Freeform 190"/>
              <p:cNvSpPr>
                <a:spLocks/>
              </p:cNvSpPr>
              <p:nvPr/>
            </p:nvSpPr>
            <p:spPr bwMode="auto">
              <a:xfrm>
                <a:off x="3701" y="286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4" name="Oval 191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5" name="Oval 192"/>
              <p:cNvSpPr>
                <a:spLocks noChangeArrowheads="1"/>
              </p:cNvSpPr>
              <p:nvPr/>
            </p:nvSpPr>
            <p:spPr bwMode="auto">
              <a:xfrm>
                <a:off x="3779" y="311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6" name="Freeform 193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7" name="Freeform 194"/>
              <p:cNvSpPr>
                <a:spLocks/>
              </p:cNvSpPr>
              <p:nvPr/>
            </p:nvSpPr>
            <p:spPr bwMode="auto">
              <a:xfrm>
                <a:off x="3683" y="2412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8" name="Freeform 195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39" name="Freeform 196"/>
              <p:cNvSpPr>
                <a:spLocks/>
              </p:cNvSpPr>
              <p:nvPr/>
            </p:nvSpPr>
            <p:spPr bwMode="auto">
              <a:xfrm>
                <a:off x="3594" y="30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0" name="Freeform 197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004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1" name="Freeform 198"/>
              <p:cNvSpPr>
                <a:spLocks/>
              </p:cNvSpPr>
              <p:nvPr/>
            </p:nvSpPr>
            <p:spPr bwMode="auto">
              <a:xfrm>
                <a:off x="3671" y="3168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2" name="Freeform 199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9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3" name="Freeform 200"/>
              <p:cNvSpPr>
                <a:spLocks/>
              </p:cNvSpPr>
              <p:nvPr/>
            </p:nvSpPr>
            <p:spPr bwMode="auto">
              <a:xfrm>
                <a:off x="3671" y="302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4" name="Oval 201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5" name="Oval 202"/>
              <p:cNvSpPr>
                <a:spLocks noChangeArrowheads="1"/>
              </p:cNvSpPr>
              <p:nvPr/>
            </p:nvSpPr>
            <p:spPr bwMode="auto">
              <a:xfrm>
                <a:off x="3749" y="31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6" name="Oval 203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7" name="Oval 204"/>
              <p:cNvSpPr>
                <a:spLocks noChangeArrowheads="1"/>
              </p:cNvSpPr>
              <p:nvPr/>
            </p:nvSpPr>
            <p:spPr bwMode="auto">
              <a:xfrm>
                <a:off x="3743" y="2604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8" name="Freeform 205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20FFD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49" name="Freeform 206"/>
              <p:cNvSpPr>
                <a:spLocks/>
              </p:cNvSpPr>
              <p:nvPr/>
            </p:nvSpPr>
            <p:spPr bwMode="auto">
              <a:xfrm>
                <a:off x="3654" y="270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0" name="Freeform 207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77 w 107"/>
                  <a:gd name="T1" fmla="*/ 162 h 162"/>
                  <a:gd name="T2" fmla="*/ 0 w 107"/>
                  <a:gd name="T3" fmla="*/ 24 h 162"/>
                  <a:gd name="T4" fmla="*/ 107 w 107"/>
                  <a:gd name="T5" fmla="*/ 0 h 162"/>
                  <a:gd name="T6" fmla="*/ 77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7" y="162"/>
                    </a:moveTo>
                    <a:lnTo>
                      <a:pt x="0" y="24"/>
                    </a:lnTo>
                    <a:lnTo>
                      <a:pt x="107" y="0"/>
                    </a:lnTo>
                    <a:lnTo>
                      <a:pt x="77" y="162"/>
                    </a:lnTo>
                    <a:close/>
                  </a:path>
                </a:pathLst>
              </a:custGeom>
              <a:solidFill>
                <a:srgbClr val="000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1" name="Freeform 208"/>
              <p:cNvSpPr>
                <a:spLocks/>
              </p:cNvSpPr>
              <p:nvPr/>
            </p:nvSpPr>
            <p:spPr bwMode="auto">
              <a:xfrm>
                <a:off x="3642" y="3324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31104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2" name="Freeform 209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00A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3" name="Freeform 210"/>
              <p:cNvSpPr>
                <a:spLocks/>
              </p:cNvSpPr>
              <p:nvPr/>
            </p:nvSpPr>
            <p:spPr bwMode="auto">
              <a:xfrm>
                <a:off x="3564" y="3048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4" name="Freeform 211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29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29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5" name="Freeform 212"/>
              <p:cNvSpPr>
                <a:spLocks/>
              </p:cNvSpPr>
              <p:nvPr/>
            </p:nvSpPr>
            <p:spPr bwMode="auto">
              <a:xfrm>
                <a:off x="3642" y="31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6" name="Freeform 213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00D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7" name="Freeform 214"/>
              <p:cNvSpPr>
                <a:spLocks/>
              </p:cNvSpPr>
              <p:nvPr/>
            </p:nvSpPr>
            <p:spPr bwMode="auto">
              <a:xfrm>
                <a:off x="3624" y="2868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8" name="Freeform 215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59" name="Freeform 216"/>
              <p:cNvSpPr>
                <a:spLocks/>
              </p:cNvSpPr>
              <p:nvPr/>
            </p:nvSpPr>
            <p:spPr bwMode="auto">
              <a:xfrm>
                <a:off x="3624" y="27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0" name="Oval 217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1" name="Oval 218"/>
              <p:cNvSpPr>
                <a:spLocks noChangeArrowheads="1"/>
              </p:cNvSpPr>
              <p:nvPr/>
            </p:nvSpPr>
            <p:spPr bwMode="auto">
              <a:xfrm>
                <a:off x="3606" y="3402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2" name="Freeform 219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07"/>
                  <a:gd name="T1" fmla="*/ 155 h 155"/>
                  <a:gd name="T2" fmla="*/ 107 w 107"/>
                  <a:gd name="T3" fmla="*/ 138 h 155"/>
                  <a:gd name="T4" fmla="*/ 30 w 107"/>
                  <a:gd name="T5" fmla="*/ 0 h 155"/>
                  <a:gd name="T6" fmla="*/ 0 w 107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5"/>
                  <a:gd name="T14" fmla="*/ 107 w 107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5">
                    <a:moveTo>
                      <a:pt x="0" y="155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3" name="Freeform 220"/>
              <p:cNvSpPr>
                <a:spLocks/>
              </p:cNvSpPr>
              <p:nvPr/>
            </p:nvSpPr>
            <p:spPr bwMode="auto">
              <a:xfrm>
                <a:off x="3612" y="3348"/>
                <a:ext cx="107" cy="155"/>
              </a:xfrm>
              <a:custGeom>
                <a:avLst/>
                <a:gdLst>
                  <a:gd name="T0" fmla="*/ 0 w 18"/>
                  <a:gd name="T1" fmla="*/ 195753 h 26"/>
                  <a:gd name="T2" fmla="*/ 133607 w 18"/>
                  <a:gd name="T3" fmla="*/ 173117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4" name="Freeform 221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77 w 107"/>
                  <a:gd name="T1" fmla="*/ 156 h 156"/>
                  <a:gd name="T2" fmla="*/ 0 w 107"/>
                  <a:gd name="T3" fmla="*/ 18 h 156"/>
                  <a:gd name="T4" fmla="*/ 107 w 107"/>
                  <a:gd name="T5" fmla="*/ 0 h 156"/>
                  <a:gd name="T6" fmla="*/ 77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77" y="156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7" y="156"/>
                    </a:lnTo>
                    <a:close/>
                  </a:path>
                </a:pathLst>
              </a:custGeom>
              <a:solidFill>
                <a:srgbClr val="BFFF4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5" name="Freeform 222"/>
              <p:cNvSpPr>
                <a:spLocks/>
              </p:cNvSpPr>
              <p:nvPr/>
            </p:nvSpPr>
            <p:spPr bwMode="auto">
              <a:xfrm>
                <a:off x="3606" y="2412"/>
                <a:ext cx="107" cy="156"/>
              </a:xfrm>
              <a:custGeom>
                <a:avLst/>
                <a:gdLst>
                  <a:gd name="T0" fmla="*/ 96223 w 18"/>
                  <a:gd name="T1" fmla="*/ 202176 h 26"/>
                  <a:gd name="T2" fmla="*/ 0 w 18"/>
                  <a:gd name="T3" fmla="*/ 23328 h 26"/>
                  <a:gd name="T4" fmla="*/ 133607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6" name="Oval 223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7" name="Oval 224"/>
              <p:cNvSpPr>
                <a:spLocks noChangeArrowheads="1"/>
              </p:cNvSpPr>
              <p:nvPr/>
            </p:nvSpPr>
            <p:spPr bwMode="auto">
              <a:xfrm>
                <a:off x="3534" y="2256"/>
                <a:ext cx="54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8" name="Freeform 225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08"/>
                  <a:gd name="T1" fmla="*/ 155 h 155"/>
                  <a:gd name="T2" fmla="*/ 108 w 108"/>
                  <a:gd name="T3" fmla="*/ 137 h 155"/>
                  <a:gd name="T4" fmla="*/ 30 w 108"/>
                  <a:gd name="T5" fmla="*/ 0 h 155"/>
                  <a:gd name="T6" fmla="*/ 0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0" y="155"/>
                    </a:moveTo>
                    <a:lnTo>
                      <a:pt x="108" y="137"/>
                    </a:lnTo>
                    <a:lnTo>
                      <a:pt x="30" y="0"/>
                    </a:lnTo>
                    <a:lnTo>
                      <a:pt x="0" y="155"/>
                    </a:lnTo>
                    <a:close/>
                  </a:path>
                </a:pathLst>
              </a:custGeom>
              <a:solidFill>
                <a:srgbClr val="FF8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69" name="Freeform 226"/>
              <p:cNvSpPr>
                <a:spLocks/>
              </p:cNvSpPr>
              <p:nvPr/>
            </p:nvSpPr>
            <p:spPr bwMode="auto">
              <a:xfrm>
                <a:off x="3528" y="2131"/>
                <a:ext cx="108" cy="155"/>
              </a:xfrm>
              <a:custGeom>
                <a:avLst/>
                <a:gdLst>
                  <a:gd name="T0" fmla="*/ 0 w 18"/>
                  <a:gd name="T1" fmla="*/ 195753 h 26"/>
                  <a:gd name="T2" fmla="*/ 139968 w 18"/>
                  <a:gd name="T3" fmla="*/ 173117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0" name="Freeform 227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44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1" name="Freeform 228"/>
              <p:cNvSpPr>
                <a:spLocks/>
              </p:cNvSpPr>
              <p:nvPr/>
            </p:nvSpPr>
            <p:spPr bwMode="auto">
              <a:xfrm>
                <a:off x="3606" y="2268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86624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2" name="Freeform 229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07"/>
                  <a:gd name="T1" fmla="*/ 162 h 162"/>
                  <a:gd name="T2" fmla="*/ 107 w 107"/>
                  <a:gd name="T3" fmla="*/ 138 h 162"/>
                  <a:gd name="T4" fmla="*/ 30 w 107"/>
                  <a:gd name="T5" fmla="*/ 0 h 162"/>
                  <a:gd name="T6" fmla="*/ 0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0" y="162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3" name="Freeform 230"/>
              <p:cNvSpPr>
                <a:spLocks/>
              </p:cNvSpPr>
              <p:nvPr/>
            </p:nvSpPr>
            <p:spPr bwMode="auto">
              <a:xfrm>
                <a:off x="3594" y="2886"/>
                <a:ext cx="107" cy="162"/>
              </a:xfrm>
              <a:custGeom>
                <a:avLst/>
                <a:gdLst>
                  <a:gd name="T0" fmla="*/ 0 w 18"/>
                  <a:gd name="T1" fmla="*/ 209952 h 27"/>
                  <a:gd name="T2" fmla="*/ 133607 w 18"/>
                  <a:gd name="T3" fmla="*/ 178848 h 27"/>
                  <a:gd name="T4" fmla="*/ 37385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4" name="Freeform 231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80FF8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5" name="Freeform 232"/>
              <p:cNvSpPr>
                <a:spLocks/>
              </p:cNvSpPr>
              <p:nvPr/>
            </p:nvSpPr>
            <p:spPr bwMode="auto">
              <a:xfrm>
                <a:off x="3576" y="2568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6" name="Freeform 233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07"/>
                  <a:gd name="T1" fmla="*/ 156 h 156"/>
                  <a:gd name="T2" fmla="*/ 107 w 107"/>
                  <a:gd name="T3" fmla="*/ 138 h 156"/>
                  <a:gd name="T4" fmla="*/ 30 w 107"/>
                  <a:gd name="T5" fmla="*/ 0 h 156"/>
                  <a:gd name="T6" fmla="*/ 0 w 107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56"/>
                  <a:gd name="T14" fmla="*/ 107 w 107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56">
                    <a:moveTo>
                      <a:pt x="0" y="156"/>
                    </a:moveTo>
                    <a:lnTo>
                      <a:pt x="107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CFFF3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7" name="Freeform 234"/>
              <p:cNvSpPr>
                <a:spLocks/>
              </p:cNvSpPr>
              <p:nvPr/>
            </p:nvSpPr>
            <p:spPr bwMode="auto">
              <a:xfrm>
                <a:off x="3576" y="2430"/>
                <a:ext cx="107" cy="156"/>
              </a:xfrm>
              <a:custGeom>
                <a:avLst/>
                <a:gdLst>
                  <a:gd name="T0" fmla="*/ 0 w 18"/>
                  <a:gd name="T1" fmla="*/ 202176 h 26"/>
                  <a:gd name="T2" fmla="*/ 133607 w 18"/>
                  <a:gd name="T3" fmla="*/ 178848 h 26"/>
                  <a:gd name="T4" fmla="*/ 37385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8" name="Freeform 235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78 w 107"/>
                  <a:gd name="T1" fmla="*/ 162 h 162"/>
                  <a:gd name="T2" fmla="*/ 0 w 107"/>
                  <a:gd name="T3" fmla="*/ 18 h 162"/>
                  <a:gd name="T4" fmla="*/ 107 w 107"/>
                  <a:gd name="T5" fmla="*/ 0 h 162"/>
                  <a:gd name="T6" fmla="*/ 78 w 107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7"/>
                  <a:gd name="T13" fmla="*/ 0 h 162"/>
                  <a:gd name="T14" fmla="*/ 107 w 107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7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7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5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79" name="Freeform 236"/>
              <p:cNvSpPr>
                <a:spLocks/>
              </p:cNvSpPr>
              <p:nvPr/>
            </p:nvSpPr>
            <p:spPr bwMode="auto">
              <a:xfrm>
                <a:off x="3564" y="3186"/>
                <a:ext cx="107" cy="162"/>
              </a:xfrm>
              <a:custGeom>
                <a:avLst/>
                <a:gdLst>
                  <a:gd name="T0" fmla="*/ 96223 w 18"/>
                  <a:gd name="T1" fmla="*/ 209952 h 27"/>
                  <a:gd name="T2" fmla="*/ 0 w 18"/>
                  <a:gd name="T3" fmla="*/ 23328 h 27"/>
                  <a:gd name="T4" fmla="*/ 133607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0" name="Oval 237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1" name="Oval 238"/>
              <p:cNvSpPr>
                <a:spLocks noChangeArrowheads="1"/>
              </p:cNvSpPr>
              <p:nvPr/>
            </p:nvSpPr>
            <p:spPr bwMode="auto">
              <a:xfrm>
                <a:off x="3636" y="3024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2" name="Oval 239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solidFill>
                <a:srgbClr val="FF00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3" name="Oval 240"/>
              <p:cNvSpPr>
                <a:spLocks noChangeArrowheads="1"/>
              </p:cNvSpPr>
              <p:nvPr/>
            </p:nvSpPr>
            <p:spPr bwMode="auto">
              <a:xfrm>
                <a:off x="3630" y="3156"/>
                <a:ext cx="53" cy="54"/>
              </a:xfrm>
              <a:prstGeom prst="ellipse">
                <a:avLst/>
              </a:prstGeom>
              <a:noFill/>
              <a:ln w="0">
                <a:solidFill>
                  <a:srgbClr val="FF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4" name="Freeform 241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8FFF7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5" name="Freeform 242"/>
              <p:cNvSpPr>
                <a:spLocks/>
              </p:cNvSpPr>
              <p:nvPr/>
            </p:nvSpPr>
            <p:spPr bwMode="auto">
              <a:xfrm>
                <a:off x="3546" y="2586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6" name="Freeform 243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78 w 108"/>
                  <a:gd name="T1" fmla="*/ 156 h 156"/>
                  <a:gd name="T2" fmla="*/ 0 w 108"/>
                  <a:gd name="T3" fmla="*/ 18 h 156"/>
                  <a:gd name="T4" fmla="*/ 108 w 108"/>
                  <a:gd name="T5" fmla="*/ 0 h 156"/>
                  <a:gd name="T6" fmla="*/ 78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78" y="156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6"/>
                    </a:lnTo>
                    <a:close/>
                  </a:path>
                </a:pathLst>
              </a:custGeom>
              <a:solidFill>
                <a:srgbClr val="40FFB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7" name="Freeform 244"/>
              <p:cNvSpPr>
                <a:spLocks/>
              </p:cNvSpPr>
              <p:nvPr/>
            </p:nvSpPr>
            <p:spPr bwMode="auto">
              <a:xfrm>
                <a:off x="3546" y="2730"/>
                <a:ext cx="108" cy="156"/>
              </a:xfrm>
              <a:custGeom>
                <a:avLst/>
                <a:gdLst>
                  <a:gd name="T0" fmla="*/ 101088 w 18"/>
                  <a:gd name="T1" fmla="*/ 202176 h 26"/>
                  <a:gd name="T2" fmla="*/ 0 w 18"/>
                  <a:gd name="T3" fmla="*/ 23328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8" name="Freeform 245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24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24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89" name="Freeform 246"/>
              <p:cNvSpPr>
                <a:spLocks/>
              </p:cNvSpPr>
              <p:nvPr/>
            </p:nvSpPr>
            <p:spPr bwMode="auto">
              <a:xfrm>
                <a:off x="3456" y="3204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31104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4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0" name="Freeform 247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78 w 108"/>
                  <a:gd name="T1" fmla="*/ 155 h 155"/>
                  <a:gd name="T2" fmla="*/ 0 w 108"/>
                  <a:gd name="T3" fmla="*/ 18 h 155"/>
                  <a:gd name="T4" fmla="*/ 108 w 108"/>
                  <a:gd name="T5" fmla="*/ 0 h 155"/>
                  <a:gd name="T6" fmla="*/ 78 w 108"/>
                  <a:gd name="T7" fmla="*/ 155 h 15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5"/>
                  <a:gd name="T14" fmla="*/ 108 w 108"/>
                  <a:gd name="T15" fmla="*/ 155 h 15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5">
                    <a:moveTo>
                      <a:pt x="78" y="155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55"/>
                    </a:lnTo>
                    <a:close/>
                  </a:path>
                </a:pathLst>
              </a:custGeom>
              <a:solidFill>
                <a:srgbClr val="001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1" name="Freeform 248"/>
              <p:cNvSpPr>
                <a:spLocks/>
              </p:cNvSpPr>
              <p:nvPr/>
            </p:nvSpPr>
            <p:spPr bwMode="auto">
              <a:xfrm>
                <a:off x="3534" y="3348"/>
                <a:ext cx="108" cy="155"/>
              </a:xfrm>
              <a:custGeom>
                <a:avLst/>
                <a:gdLst>
                  <a:gd name="T0" fmla="*/ 101088 w 18"/>
                  <a:gd name="T1" fmla="*/ 195753 h 26"/>
                  <a:gd name="T2" fmla="*/ 0 w 18"/>
                  <a:gd name="T3" fmla="*/ 22672 h 26"/>
                  <a:gd name="T4" fmla="*/ 139968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13" y="26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2" name="Freeform 249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08"/>
                  <a:gd name="T1" fmla="*/ 162 h 162"/>
                  <a:gd name="T2" fmla="*/ 108 w 108"/>
                  <a:gd name="T3" fmla="*/ 144 h 162"/>
                  <a:gd name="T4" fmla="*/ 30 w 108"/>
                  <a:gd name="T5" fmla="*/ 0 h 162"/>
                  <a:gd name="T6" fmla="*/ 0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0" y="162"/>
                    </a:moveTo>
                    <a:lnTo>
                      <a:pt x="108" y="144"/>
                    </a:lnTo>
                    <a:lnTo>
                      <a:pt x="30" y="0"/>
                    </a:lnTo>
                    <a:lnTo>
                      <a:pt x="0" y="162"/>
                    </a:lnTo>
                    <a:close/>
                  </a:path>
                </a:pathLst>
              </a:custGeom>
              <a:solidFill>
                <a:srgbClr val="0070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3" name="Freeform 250"/>
              <p:cNvSpPr>
                <a:spLocks/>
              </p:cNvSpPr>
              <p:nvPr/>
            </p:nvSpPr>
            <p:spPr bwMode="auto">
              <a:xfrm>
                <a:off x="3534" y="3204"/>
                <a:ext cx="108" cy="162"/>
              </a:xfrm>
              <a:custGeom>
                <a:avLst/>
                <a:gdLst>
                  <a:gd name="T0" fmla="*/ 0 w 18"/>
                  <a:gd name="T1" fmla="*/ 209952 h 27"/>
                  <a:gd name="T2" fmla="*/ 139968 w 18"/>
                  <a:gd name="T3" fmla="*/ 186624 h 27"/>
                  <a:gd name="T4" fmla="*/ 38880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0" y="27"/>
                    </a:moveTo>
                    <a:lnTo>
                      <a:pt x="18" y="24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4" name="Freeform 251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FFDF00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5" name="Freeform 252"/>
              <p:cNvSpPr>
                <a:spLocks/>
              </p:cNvSpPr>
              <p:nvPr/>
            </p:nvSpPr>
            <p:spPr bwMode="auto">
              <a:xfrm>
                <a:off x="3528" y="2268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6" name="Freeform 253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78 w 108"/>
                  <a:gd name="T1" fmla="*/ 162 h 162"/>
                  <a:gd name="T2" fmla="*/ 0 w 108"/>
                  <a:gd name="T3" fmla="*/ 18 h 162"/>
                  <a:gd name="T4" fmla="*/ 108 w 108"/>
                  <a:gd name="T5" fmla="*/ 0 h 162"/>
                  <a:gd name="T6" fmla="*/ 78 w 108"/>
                  <a:gd name="T7" fmla="*/ 162 h 16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62"/>
                  <a:gd name="T14" fmla="*/ 108 w 108"/>
                  <a:gd name="T15" fmla="*/ 162 h 16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62">
                    <a:moveTo>
                      <a:pt x="78" y="162"/>
                    </a:moveTo>
                    <a:lnTo>
                      <a:pt x="0" y="18"/>
                    </a:lnTo>
                    <a:lnTo>
                      <a:pt x="108" y="0"/>
                    </a:lnTo>
                    <a:lnTo>
                      <a:pt x="78" y="162"/>
                    </a:lnTo>
                    <a:close/>
                  </a:path>
                </a:pathLst>
              </a:custGeom>
              <a:solidFill>
                <a:srgbClr val="00EFF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7" name="Freeform 254"/>
              <p:cNvSpPr>
                <a:spLocks/>
              </p:cNvSpPr>
              <p:nvPr/>
            </p:nvSpPr>
            <p:spPr bwMode="auto">
              <a:xfrm>
                <a:off x="3516" y="2886"/>
                <a:ext cx="108" cy="162"/>
              </a:xfrm>
              <a:custGeom>
                <a:avLst/>
                <a:gdLst>
                  <a:gd name="T0" fmla="*/ 101088 w 18"/>
                  <a:gd name="T1" fmla="*/ 209952 h 27"/>
                  <a:gd name="T2" fmla="*/ 0 w 18"/>
                  <a:gd name="T3" fmla="*/ 23328 h 27"/>
                  <a:gd name="T4" fmla="*/ 139968 w 18"/>
                  <a:gd name="T5" fmla="*/ 0 h 27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7"/>
                  <a:gd name="T11" fmla="*/ 18 w 18"/>
                  <a:gd name="T12" fmla="*/ 27 h 27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7">
                    <a:moveTo>
                      <a:pt x="13" y="27"/>
                    </a:moveTo>
                    <a:lnTo>
                      <a:pt x="0" y="3"/>
                    </a:lnTo>
                    <a:lnTo>
                      <a:pt x="18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8" name="Freeform 255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08"/>
                  <a:gd name="T1" fmla="*/ 156 h 156"/>
                  <a:gd name="T2" fmla="*/ 108 w 108"/>
                  <a:gd name="T3" fmla="*/ 138 h 156"/>
                  <a:gd name="T4" fmla="*/ 30 w 108"/>
                  <a:gd name="T5" fmla="*/ 0 h 156"/>
                  <a:gd name="T6" fmla="*/ 0 w 108"/>
                  <a:gd name="T7" fmla="*/ 156 h 15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08"/>
                  <a:gd name="T13" fmla="*/ 0 h 156"/>
                  <a:gd name="T14" fmla="*/ 108 w 108"/>
                  <a:gd name="T15" fmla="*/ 156 h 15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08" h="156">
                    <a:moveTo>
                      <a:pt x="0" y="156"/>
                    </a:moveTo>
                    <a:lnTo>
                      <a:pt x="108" y="138"/>
                    </a:lnTo>
                    <a:lnTo>
                      <a:pt x="30" y="0"/>
                    </a:lnTo>
                    <a:lnTo>
                      <a:pt x="0" y="156"/>
                    </a:lnTo>
                    <a:close/>
                  </a:path>
                </a:pathLst>
              </a:custGeom>
              <a:solidFill>
                <a:srgbClr val="50FFAF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9999" name="Freeform 256"/>
              <p:cNvSpPr>
                <a:spLocks/>
              </p:cNvSpPr>
              <p:nvPr/>
            </p:nvSpPr>
            <p:spPr bwMode="auto">
              <a:xfrm>
                <a:off x="3516" y="2748"/>
                <a:ext cx="108" cy="156"/>
              </a:xfrm>
              <a:custGeom>
                <a:avLst/>
                <a:gdLst>
                  <a:gd name="T0" fmla="*/ 0 w 18"/>
                  <a:gd name="T1" fmla="*/ 202176 h 26"/>
                  <a:gd name="T2" fmla="*/ 139968 w 18"/>
                  <a:gd name="T3" fmla="*/ 178848 h 26"/>
                  <a:gd name="T4" fmla="*/ 38880 w 18"/>
                  <a:gd name="T5" fmla="*/ 0 h 26"/>
                  <a:gd name="T6" fmla="*/ 0 60000 65536"/>
                  <a:gd name="T7" fmla="*/ 0 60000 65536"/>
                  <a:gd name="T8" fmla="*/ 0 60000 65536"/>
                  <a:gd name="T9" fmla="*/ 0 w 18"/>
                  <a:gd name="T10" fmla="*/ 0 h 26"/>
                  <a:gd name="T11" fmla="*/ 18 w 18"/>
                  <a:gd name="T12" fmla="*/ 26 h 2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18" h="26">
                    <a:moveTo>
                      <a:pt x="0" y="26"/>
                    </a:moveTo>
                    <a:lnTo>
                      <a:pt x="18" y="23"/>
                    </a:lnTo>
                    <a:lnTo>
                      <a:pt x="5" y="0"/>
                    </a:lnTo>
                  </a:path>
                </a:pathLst>
              </a:custGeom>
              <a:noFill/>
              <a:ln w="0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9513" name="Freeform 257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4" name="Freeform 258"/>
            <p:cNvSpPr>
              <a:spLocks/>
            </p:cNvSpPr>
            <p:nvPr/>
          </p:nvSpPr>
          <p:spPr bwMode="auto">
            <a:xfrm>
              <a:off x="6810375" y="3513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5" name="Freeform 259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6" name="Freeform 260"/>
            <p:cNvSpPr>
              <a:spLocks/>
            </p:cNvSpPr>
            <p:nvPr/>
          </p:nvSpPr>
          <p:spPr bwMode="auto">
            <a:xfrm>
              <a:off x="6934200" y="3732213"/>
              <a:ext cx="171450" cy="246062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7" name="Freeform 261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8" name="Freeform 262"/>
            <p:cNvSpPr>
              <a:spLocks/>
            </p:cNvSpPr>
            <p:nvPr/>
          </p:nvSpPr>
          <p:spPr bwMode="auto">
            <a:xfrm>
              <a:off x="6924675" y="2017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19" name="Freeform 263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0" name="Freeform 264"/>
            <p:cNvSpPr>
              <a:spLocks/>
            </p:cNvSpPr>
            <p:nvPr/>
          </p:nvSpPr>
          <p:spPr bwMode="auto">
            <a:xfrm>
              <a:off x="6800850" y="20177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1" name="Freeform 265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2" name="Freeform 266"/>
            <p:cNvSpPr>
              <a:spLocks/>
            </p:cNvSpPr>
            <p:nvPr/>
          </p:nvSpPr>
          <p:spPr bwMode="auto">
            <a:xfrm>
              <a:off x="6924675" y="22463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3" name="Oval 267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4" name="Oval 268"/>
            <p:cNvSpPr>
              <a:spLocks noChangeArrowheads="1"/>
            </p:cNvSpPr>
            <p:nvPr/>
          </p:nvSpPr>
          <p:spPr bwMode="auto">
            <a:xfrm>
              <a:off x="7058025" y="402590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5" name="Oval 269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6" name="Oval 270"/>
            <p:cNvSpPr>
              <a:spLocks noChangeArrowheads="1"/>
            </p:cNvSpPr>
            <p:nvPr/>
          </p:nvSpPr>
          <p:spPr bwMode="auto">
            <a:xfrm>
              <a:off x="7048500" y="19605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7" name="Freeform 271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8" name="Freeform 272"/>
            <p:cNvSpPr>
              <a:spLocks/>
            </p:cNvSpPr>
            <p:nvPr/>
          </p:nvSpPr>
          <p:spPr bwMode="auto">
            <a:xfrm>
              <a:off x="6905625" y="2998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29" name="Freeform 273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0" name="Freeform 274"/>
            <p:cNvSpPr>
              <a:spLocks/>
            </p:cNvSpPr>
            <p:nvPr/>
          </p:nvSpPr>
          <p:spPr bwMode="auto">
            <a:xfrm>
              <a:off x="6905625" y="3227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1" name="Freeform 275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2" name="Freeform 276"/>
            <p:cNvSpPr>
              <a:spLocks/>
            </p:cNvSpPr>
            <p:nvPr/>
          </p:nvSpPr>
          <p:spPr bwMode="auto">
            <a:xfrm>
              <a:off x="6753225" y="20558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3" name="Freeform 277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4" name="Freeform 278"/>
            <p:cNvSpPr>
              <a:spLocks/>
            </p:cNvSpPr>
            <p:nvPr/>
          </p:nvSpPr>
          <p:spPr bwMode="auto">
            <a:xfrm>
              <a:off x="6877050" y="22748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5" name="Freeform 279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6" name="Freeform 280"/>
            <p:cNvSpPr>
              <a:spLocks/>
            </p:cNvSpPr>
            <p:nvPr/>
          </p:nvSpPr>
          <p:spPr bwMode="auto">
            <a:xfrm>
              <a:off x="6877050" y="2493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7" name="Freeform 281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8" name="Freeform 282"/>
            <p:cNvSpPr>
              <a:spLocks/>
            </p:cNvSpPr>
            <p:nvPr/>
          </p:nvSpPr>
          <p:spPr bwMode="auto">
            <a:xfrm>
              <a:off x="6858000" y="3255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39" name="Freeform 283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0" name="Freeform 284"/>
            <p:cNvSpPr>
              <a:spLocks/>
            </p:cNvSpPr>
            <p:nvPr/>
          </p:nvSpPr>
          <p:spPr bwMode="auto">
            <a:xfrm>
              <a:off x="6848475" y="177165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1" name="Freeform 285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2" name="Freeform 286"/>
            <p:cNvSpPr>
              <a:spLocks/>
            </p:cNvSpPr>
            <p:nvPr/>
          </p:nvSpPr>
          <p:spPr bwMode="auto">
            <a:xfrm>
              <a:off x="6829425" y="25320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3" name="Freeform 287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4" name="Freeform 288"/>
            <p:cNvSpPr>
              <a:spLocks/>
            </p:cNvSpPr>
            <p:nvPr/>
          </p:nvSpPr>
          <p:spPr bwMode="auto">
            <a:xfrm>
              <a:off x="6829425" y="2751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5" name="Freeform 289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002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6" name="Freeform 290"/>
            <p:cNvSpPr>
              <a:spLocks/>
            </p:cNvSpPr>
            <p:nvPr/>
          </p:nvSpPr>
          <p:spPr bwMode="auto">
            <a:xfrm>
              <a:off x="6810375" y="3732213"/>
              <a:ext cx="171450" cy="246062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7" name="Oval 291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8" name="Oval 292"/>
            <p:cNvSpPr>
              <a:spLocks noChangeArrowheads="1"/>
            </p:cNvSpPr>
            <p:nvPr/>
          </p:nvSpPr>
          <p:spPr bwMode="auto">
            <a:xfrm>
              <a:off x="6867525" y="19240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49" name="Freeform 293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0" name="Freeform 294"/>
            <p:cNvSpPr>
              <a:spLocks/>
            </p:cNvSpPr>
            <p:nvPr/>
          </p:nvSpPr>
          <p:spPr bwMode="auto">
            <a:xfrm>
              <a:off x="6800850" y="1800225"/>
              <a:ext cx="171450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1" name="Freeform 295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2" name="Freeform 296"/>
            <p:cNvSpPr>
              <a:spLocks/>
            </p:cNvSpPr>
            <p:nvPr/>
          </p:nvSpPr>
          <p:spPr bwMode="auto">
            <a:xfrm>
              <a:off x="6781800" y="29987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3" name="Freeform 297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4" name="Freeform 298"/>
            <p:cNvSpPr>
              <a:spLocks/>
            </p:cNvSpPr>
            <p:nvPr/>
          </p:nvSpPr>
          <p:spPr bwMode="auto">
            <a:xfrm>
              <a:off x="6781800" y="27797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5" name="Freeform 299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08"/>
                <a:gd name="T1" fmla="*/ 2147483647 h 161"/>
                <a:gd name="T2" fmla="*/ 2147483647 w 108"/>
                <a:gd name="T3" fmla="*/ 2147483647 h 161"/>
                <a:gd name="T4" fmla="*/ 2147483647 w 108"/>
                <a:gd name="T5" fmla="*/ 0 h 161"/>
                <a:gd name="T6" fmla="*/ 0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0" y="161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6" name="Freeform 300"/>
            <p:cNvSpPr>
              <a:spLocks/>
            </p:cNvSpPr>
            <p:nvPr/>
          </p:nvSpPr>
          <p:spPr bwMode="auto">
            <a:xfrm>
              <a:off x="6762750" y="3760788"/>
              <a:ext cx="171450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7" name="Freeform 301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8" name="Freeform 302"/>
            <p:cNvSpPr>
              <a:spLocks/>
            </p:cNvSpPr>
            <p:nvPr/>
          </p:nvSpPr>
          <p:spPr bwMode="auto">
            <a:xfrm>
              <a:off x="6753225" y="22748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59" name="Oval 303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0" name="Oval 304"/>
            <p:cNvSpPr>
              <a:spLocks noChangeArrowheads="1"/>
            </p:cNvSpPr>
            <p:nvPr/>
          </p:nvSpPr>
          <p:spPr bwMode="auto">
            <a:xfrm>
              <a:off x="6886575" y="27987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1" name="Oval 305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2" name="Oval 306"/>
            <p:cNvSpPr>
              <a:spLocks noChangeArrowheads="1"/>
            </p:cNvSpPr>
            <p:nvPr/>
          </p:nvSpPr>
          <p:spPr bwMode="auto">
            <a:xfrm>
              <a:off x="6877050" y="31226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3" name="Freeform 307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4" name="Freeform 308"/>
            <p:cNvSpPr>
              <a:spLocks/>
            </p:cNvSpPr>
            <p:nvPr/>
          </p:nvSpPr>
          <p:spPr bwMode="auto">
            <a:xfrm>
              <a:off x="6734175" y="30368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5" name="Freeform 309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B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6" name="Freeform 310"/>
            <p:cNvSpPr>
              <a:spLocks/>
            </p:cNvSpPr>
            <p:nvPr/>
          </p:nvSpPr>
          <p:spPr bwMode="auto">
            <a:xfrm>
              <a:off x="6734175" y="3255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7" name="Oval 311"/>
            <p:cNvSpPr>
              <a:spLocks noChangeArrowheads="1"/>
            </p:cNvSpPr>
            <p:nvPr/>
          </p:nvSpPr>
          <p:spPr bwMode="auto">
            <a:xfrm>
              <a:off x="6772275" y="26273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8" name="Freeform 312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69" name="Freeform 313"/>
            <p:cNvSpPr>
              <a:spLocks/>
            </p:cNvSpPr>
            <p:nvPr/>
          </p:nvSpPr>
          <p:spPr bwMode="auto">
            <a:xfrm>
              <a:off x="6707188" y="253206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0" name="Freeform 314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1" name="Freeform 315"/>
            <p:cNvSpPr>
              <a:spLocks/>
            </p:cNvSpPr>
            <p:nvPr/>
          </p:nvSpPr>
          <p:spPr bwMode="auto">
            <a:xfrm>
              <a:off x="6707188" y="2303463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2" name="Oval 316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3" name="Oval 317"/>
            <p:cNvSpPr>
              <a:spLocks noChangeArrowheads="1"/>
            </p:cNvSpPr>
            <p:nvPr/>
          </p:nvSpPr>
          <p:spPr bwMode="auto">
            <a:xfrm>
              <a:off x="6829425" y="18383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4" name="Freeform 318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5" name="Freeform 319"/>
            <p:cNvSpPr>
              <a:spLocks/>
            </p:cNvSpPr>
            <p:nvPr/>
          </p:nvSpPr>
          <p:spPr bwMode="auto">
            <a:xfrm>
              <a:off x="6688138" y="328453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6" name="Freeform 320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008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7" name="Freeform 321"/>
            <p:cNvSpPr>
              <a:spLocks/>
            </p:cNvSpPr>
            <p:nvPr/>
          </p:nvSpPr>
          <p:spPr bwMode="auto">
            <a:xfrm>
              <a:off x="6688138" y="351313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8" name="Freeform 322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79" name="Freeform 323"/>
            <p:cNvSpPr>
              <a:spLocks/>
            </p:cNvSpPr>
            <p:nvPr/>
          </p:nvSpPr>
          <p:spPr bwMode="auto">
            <a:xfrm>
              <a:off x="6678613" y="1800225"/>
              <a:ext cx="169862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0" name="Freeform 324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1" name="Freeform 325"/>
            <p:cNvSpPr>
              <a:spLocks/>
            </p:cNvSpPr>
            <p:nvPr/>
          </p:nvSpPr>
          <p:spPr bwMode="auto">
            <a:xfrm>
              <a:off x="6659563" y="277971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2" name="Freeform 326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3" name="Freeform 327"/>
            <p:cNvSpPr>
              <a:spLocks/>
            </p:cNvSpPr>
            <p:nvPr/>
          </p:nvSpPr>
          <p:spPr bwMode="auto">
            <a:xfrm>
              <a:off x="6659563" y="256063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4" name="Oval 328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5" name="Oval 329"/>
            <p:cNvSpPr>
              <a:spLocks noChangeArrowheads="1"/>
            </p:cNvSpPr>
            <p:nvPr/>
          </p:nvSpPr>
          <p:spPr bwMode="auto">
            <a:xfrm>
              <a:off x="6781800" y="19891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6" name="Freeform 330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07"/>
                <a:gd name="T1" fmla="*/ 2147483647 h 161"/>
                <a:gd name="T2" fmla="*/ 0 w 107"/>
                <a:gd name="T3" fmla="*/ 2147483647 h 161"/>
                <a:gd name="T4" fmla="*/ 2147483647 w 107"/>
                <a:gd name="T5" fmla="*/ 0 h 161"/>
                <a:gd name="T6" fmla="*/ 2147483647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77" y="161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1"/>
                  </a:lnTo>
                  <a:close/>
                </a:path>
              </a:pathLst>
            </a:custGeom>
            <a:solidFill>
              <a:srgbClr val="004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7" name="Freeform 331"/>
            <p:cNvSpPr>
              <a:spLocks/>
            </p:cNvSpPr>
            <p:nvPr/>
          </p:nvSpPr>
          <p:spPr bwMode="auto">
            <a:xfrm>
              <a:off x="6640513" y="3760788"/>
              <a:ext cx="169862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8" name="Oval 332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89" name="Oval 333"/>
            <p:cNvSpPr>
              <a:spLocks noChangeArrowheads="1"/>
            </p:cNvSpPr>
            <p:nvPr/>
          </p:nvSpPr>
          <p:spPr bwMode="auto">
            <a:xfrm>
              <a:off x="6678613" y="364648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0" name="Freeform 334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1" name="Freeform 335"/>
            <p:cNvSpPr>
              <a:spLocks/>
            </p:cNvSpPr>
            <p:nvPr/>
          </p:nvSpPr>
          <p:spPr bwMode="auto">
            <a:xfrm>
              <a:off x="6640513" y="3541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2" name="Freeform 336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3" name="Freeform 337"/>
            <p:cNvSpPr>
              <a:spLocks/>
            </p:cNvSpPr>
            <p:nvPr/>
          </p:nvSpPr>
          <p:spPr bwMode="auto">
            <a:xfrm>
              <a:off x="6630988" y="1828800"/>
              <a:ext cx="169862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4" name="Oval 338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5" name="Oval 339"/>
            <p:cNvSpPr>
              <a:spLocks noChangeArrowheads="1"/>
            </p:cNvSpPr>
            <p:nvPr/>
          </p:nvSpPr>
          <p:spPr bwMode="auto">
            <a:xfrm>
              <a:off x="6602413" y="186690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6" name="Freeform 340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7" name="Freeform 341"/>
            <p:cNvSpPr>
              <a:spLocks/>
            </p:cNvSpPr>
            <p:nvPr/>
          </p:nvSpPr>
          <p:spPr bwMode="auto">
            <a:xfrm>
              <a:off x="6507163" y="182880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8" name="Freeform 342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599" name="Freeform 343"/>
            <p:cNvSpPr>
              <a:spLocks/>
            </p:cNvSpPr>
            <p:nvPr/>
          </p:nvSpPr>
          <p:spPr bwMode="auto">
            <a:xfrm>
              <a:off x="6630988" y="2055813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0" name="Freeform 344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1" name="Freeform 345"/>
            <p:cNvSpPr>
              <a:spLocks/>
            </p:cNvSpPr>
            <p:nvPr/>
          </p:nvSpPr>
          <p:spPr bwMode="auto">
            <a:xfrm>
              <a:off x="6611938" y="2808288"/>
              <a:ext cx="169862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2" name="Freeform 346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20FFD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3" name="Freeform 347"/>
            <p:cNvSpPr>
              <a:spLocks/>
            </p:cNvSpPr>
            <p:nvPr/>
          </p:nvSpPr>
          <p:spPr bwMode="auto">
            <a:xfrm>
              <a:off x="6611938" y="3036888"/>
              <a:ext cx="169862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4" name="Freeform 348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43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5" name="Freeform 349"/>
            <p:cNvSpPr>
              <a:spLocks/>
            </p:cNvSpPr>
            <p:nvPr/>
          </p:nvSpPr>
          <p:spPr bwMode="auto">
            <a:xfrm>
              <a:off x="6592888" y="3789363"/>
              <a:ext cx="169862" cy="255587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6" name="Freeform 350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7" name="Freeform 351"/>
            <p:cNvSpPr>
              <a:spLocks/>
            </p:cNvSpPr>
            <p:nvPr/>
          </p:nvSpPr>
          <p:spPr bwMode="auto">
            <a:xfrm>
              <a:off x="6459538" y="1866900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8" name="Freeform 352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09" name="Freeform 353"/>
            <p:cNvSpPr>
              <a:spLocks/>
            </p:cNvSpPr>
            <p:nvPr/>
          </p:nvSpPr>
          <p:spPr bwMode="auto">
            <a:xfrm>
              <a:off x="6583363" y="2084388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0" name="Freeform 354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1" name="Freeform 355"/>
            <p:cNvSpPr>
              <a:spLocks/>
            </p:cNvSpPr>
            <p:nvPr/>
          </p:nvSpPr>
          <p:spPr bwMode="auto">
            <a:xfrm>
              <a:off x="6583363" y="2303463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2" name="Freeform 356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3" name="Freeform 357"/>
            <p:cNvSpPr>
              <a:spLocks/>
            </p:cNvSpPr>
            <p:nvPr/>
          </p:nvSpPr>
          <p:spPr bwMode="auto">
            <a:xfrm>
              <a:off x="6564313" y="306546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4" name="Freeform 358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D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5" name="Freeform 359"/>
            <p:cNvSpPr>
              <a:spLocks/>
            </p:cNvSpPr>
            <p:nvPr/>
          </p:nvSpPr>
          <p:spPr bwMode="auto">
            <a:xfrm>
              <a:off x="6564313" y="328453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6" name="Oval 360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7" name="Oval 361"/>
            <p:cNvSpPr>
              <a:spLocks noChangeArrowheads="1"/>
            </p:cNvSpPr>
            <p:nvPr/>
          </p:nvSpPr>
          <p:spPr bwMode="auto">
            <a:xfrm>
              <a:off x="6669088" y="34750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8" name="Freeform 362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19" name="Freeform 363"/>
            <p:cNvSpPr>
              <a:spLocks/>
            </p:cNvSpPr>
            <p:nvPr/>
          </p:nvSpPr>
          <p:spPr bwMode="auto">
            <a:xfrm>
              <a:off x="6535738" y="2332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0" name="Oval 364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1" name="Freeform 365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2" name="Freeform 366"/>
            <p:cNvSpPr>
              <a:spLocks/>
            </p:cNvSpPr>
            <p:nvPr/>
          </p:nvSpPr>
          <p:spPr bwMode="auto">
            <a:xfrm>
              <a:off x="6535738" y="2560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3" name="Oval 367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4" name="Oval 368"/>
            <p:cNvSpPr>
              <a:spLocks noChangeArrowheads="1"/>
            </p:cNvSpPr>
            <p:nvPr/>
          </p:nvSpPr>
          <p:spPr bwMode="auto">
            <a:xfrm>
              <a:off x="6669088" y="1857375"/>
              <a:ext cx="84137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5" name="Freeform 369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009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6" name="Freeform 370"/>
            <p:cNvSpPr>
              <a:spLocks/>
            </p:cNvSpPr>
            <p:nvPr/>
          </p:nvSpPr>
          <p:spPr bwMode="auto">
            <a:xfrm>
              <a:off x="6516688" y="3541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7" name="Freeform 371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8" name="Freeform 372"/>
            <p:cNvSpPr>
              <a:spLocks/>
            </p:cNvSpPr>
            <p:nvPr/>
          </p:nvSpPr>
          <p:spPr bwMode="auto">
            <a:xfrm>
              <a:off x="6516688" y="33131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29" name="Freeform 373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0" name="Freeform 374"/>
            <p:cNvSpPr>
              <a:spLocks/>
            </p:cNvSpPr>
            <p:nvPr/>
          </p:nvSpPr>
          <p:spPr bwMode="auto">
            <a:xfrm>
              <a:off x="6488113" y="258921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1" name="Freeform 375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CFFF3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2" name="Freeform 376"/>
            <p:cNvSpPr>
              <a:spLocks/>
            </p:cNvSpPr>
            <p:nvPr/>
          </p:nvSpPr>
          <p:spPr bwMode="auto">
            <a:xfrm>
              <a:off x="6364288" y="25892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3" name="Freeform 377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80FF8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4" name="Freeform 378"/>
            <p:cNvSpPr>
              <a:spLocks/>
            </p:cNvSpPr>
            <p:nvPr/>
          </p:nvSpPr>
          <p:spPr bwMode="auto">
            <a:xfrm>
              <a:off x="6488113" y="2808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5" name="Freeform 379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6" name="Freeform 380"/>
            <p:cNvSpPr>
              <a:spLocks/>
            </p:cNvSpPr>
            <p:nvPr/>
          </p:nvSpPr>
          <p:spPr bwMode="auto">
            <a:xfrm>
              <a:off x="6469063" y="3570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7" name="Freeform 381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0050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8" name="Freeform 382"/>
            <p:cNvSpPr>
              <a:spLocks/>
            </p:cNvSpPr>
            <p:nvPr/>
          </p:nvSpPr>
          <p:spPr bwMode="auto">
            <a:xfrm>
              <a:off x="6469063" y="3789363"/>
              <a:ext cx="171450" cy="255587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39" name="Freeform 383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0" name="Freeform 384"/>
            <p:cNvSpPr>
              <a:spLocks/>
            </p:cNvSpPr>
            <p:nvPr/>
          </p:nvSpPr>
          <p:spPr bwMode="auto">
            <a:xfrm>
              <a:off x="6459538" y="2084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1" name="Freeform 385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40FFB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2" name="Freeform 386"/>
            <p:cNvSpPr>
              <a:spLocks/>
            </p:cNvSpPr>
            <p:nvPr/>
          </p:nvSpPr>
          <p:spPr bwMode="auto">
            <a:xfrm>
              <a:off x="6440488" y="306546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3" name="Freeform 387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4" name="Freeform 388"/>
            <p:cNvSpPr>
              <a:spLocks/>
            </p:cNvSpPr>
            <p:nvPr/>
          </p:nvSpPr>
          <p:spPr bwMode="auto">
            <a:xfrm>
              <a:off x="6316663" y="26177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5" name="Freeform 389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6" name="Freeform 390"/>
            <p:cNvSpPr>
              <a:spLocks/>
            </p:cNvSpPr>
            <p:nvPr/>
          </p:nvSpPr>
          <p:spPr bwMode="auto">
            <a:xfrm>
              <a:off x="6440488" y="284638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7" name="Oval 391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8" name="Oval 392"/>
            <p:cNvSpPr>
              <a:spLocks noChangeArrowheads="1"/>
            </p:cNvSpPr>
            <p:nvPr/>
          </p:nvSpPr>
          <p:spPr bwMode="auto">
            <a:xfrm>
              <a:off x="6554788" y="35988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49" name="Oval 393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0" name="Freeform 394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1" name="Freeform 395"/>
            <p:cNvSpPr>
              <a:spLocks/>
            </p:cNvSpPr>
            <p:nvPr/>
          </p:nvSpPr>
          <p:spPr bwMode="auto">
            <a:xfrm>
              <a:off x="6411913" y="2332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2" name="Freeform 396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3" name="Freeform 397"/>
            <p:cNvSpPr>
              <a:spLocks/>
            </p:cNvSpPr>
            <p:nvPr/>
          </p:nvSpPr>
          <p:spPr bwMode="auto">
            <a:xfrm>
              <a:off x="6411913" y="2112963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4" name="Freeform 398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5" name="Freeform 399"/>
            <p:cNvSpPr>
              <a:spLocks/>
            </p:cNvSpPr>
            <p:nvPr/>
          </p:nvSpPr>
          <p:spPr bwMode="auto">
            <a:xfrm>
              <a:off x="6392863" y="3094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6" name="Freeform 400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E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7" name="Freeform 401"/>
            <p:cNvSpPr>
              <a:spLocks/>
            </p:cNvSpPr>
            <p:nvPr/>
          </p:nvSpPr>
          <p:spPr bwMode="auto">
            <a:xfrm>
              <a:off x="6392863" y="331311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8" name="Oval 402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59" name="Oval 403"/>
            <p:cNvSpPr>
              <a:spLocks noChangeArrowheads="1"/>
            </p:cNvSpPr>
            <p:nvPr/>
          </p:nvSpPr>
          <p:spPr bwMode="auto">
            <a:xfrm>
              <a:off x="6516688" y="1885950"/>
              <a:ext cx="85725" cy="84138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0" name="Freeform 404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1" name="Freeform 405"/>
            <p:cNvSpPr>
              <a:spLocks/>
            </p:cNvSpPr>
            <p:nvPr/>
          </p:nvSpPr>
          <p:spPr bwMode="auto">
            <a:xfrm>
              <a:off x="6364288" y="2370138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2" name="Freeform 406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3" name="Freeform 407"/>
            <p:cNvSpPr>
              <a:spLocks/>
            </p:cNvSpPr>
            <p:nvPr/>
          </p:nvSpPr>
          <p:spPr bwMode="auto">
            <a:xfrm>
              <a:off x="6345238" y="3351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4" name="Freeform 408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00AFF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5" name="Freeform 409"/>
            <p:cNvSpPr>
              <a:spLocks/>
            </p:cNvSpPr>
            <p:nvPr/>
          </p:nvSpPr>
          <p:spPr bwMode="auto">
            <a:xfrm>
              <a:off x="6345238" y="3570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6" name="Freeform 410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08"/>
                <a:gd name="T1" fmla="*/ 2147483647 h 155"/>
                <a:gd name="T2" fmla="*/ 0 w 108"/>
                <a:gd name="T3" fmla="*/ 2147483647 h 155"/>
                <a:gd name="T4" fmla="*/ 2147483647 w 108"/>
                <a:gd name="T5" fmla="*/ 0 h 155"/>
                <a:gd name="T6" fmla="*/ 2147483647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78" y="155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5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7" name="Freeform 411"/>
            <p:cNvSpPr>
              <a:spLocks/>
            </p:cNvSpPr>
            <p:nvPr/>
          </p:nvSpPr>
          <p:spPr bwMode="auto">
            <a:xfrm>
              <a:off x="6335713" y="1866900"/>
              <a:ext cx="171450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8" name="Freeform 412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8FFF7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69" name="Freeform 413"/>
            <p:cNvSpPr>
              <a:spLocks/>
            </p:cNvSpPr>
            <p:nvPr/>
          </p:nvSpPr>
          <p:spPr bwMode="auto">
            <a:xfrm>
              <a:off x="6316663" y="284638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0" name="Oval 414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1" name="Oval 415"/>
            <p:cNvSpPr>
              <a:spLocks noChangeArrowheads="1"/>
            </p:cNvSpPr>
            <p:nvPr/>
          </p:nvSpPr>
          <p:spPr bwMode="auto">
            <a:xfrm>
              <a:off x="6440488" y="155257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2" name="Freeform 416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3" name="Freeform 417"/>
            <p:cNvSpPr>
              <a:spLocks/>
            </p:cNvSpPr>
            <p:nvPr/>
          </p:nvSpPr>
          <p:spPr bwMode="auto">
            <a:xfrm>
              <a:off x="6288088" y="21129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4" name="Freeform 418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08"/>
                <a:gd name="T1" fmla="*/ 2147483647 h 155"/>
                <a:gd name="T2" fmla="*/ 2147483647 w 108"/>
                <a:gd name="T3" fmla="*/ 2147483647 h 155"/>
                <a:gd name="T4" fmla="*/ 2147483647 w 108"/>
                <a:gd name="T5" fmla="*/ 0 h 155"/>
                <a:gd name="T6" fmla="*/ 0 w 108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5"/>
                <a:gd name="T14" fmla="*/ 108 w 108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5">
                  <a:moveTo>
                    <a:pt x="0" y="155"/>
                  </a:moveTo>
                  <a:lnTo>
                    <a:pt x="108" y="137"/>
                  </a:lnTo>
                  <a:lnTo>
                    <a:pt x="30" y="0"/>
                  </a:lnTo>
                  <a:lnTo>
                    <a:pt x="0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5" name="Freeform 419"/>
            <p:cNvSpPr>
              <a:spLocks/>
            </p:cNvSpPr>
            <p:nvPr/>
          </p:nvSpPr>
          <p:spPr bwMode="auto">
            <a:xfrm>
              <a:off x="6288088" y="1895475"/>
              <a:ext cx="171450" cy="246063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6" name="Oval 420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7" name="Oval 421"/>
            <p:cNvSpPr>
              <a:spLocks noChangeArrowheads="1"/>
            </p:cNvSpPr>
            <p:nvPr/>
          </p:nvSpPr>
          <p:spPr bwMode="auto">
            <a:xfrm>
              <a:off x="6411913" y="33607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8" name="Freeform 422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50FFA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79" name="Freeform 423"/>
            <p:cNvSpPr>
              <a:spLocks/>
            </p:cNvSpPr>
            <p:nvPr/>
          </p:nvSpPr>
          <p:spPr bwMode="auto">
            <a:xfrm>
              <a:off x="6269038" y="3094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0" name="Freeform 424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1" name="Freeform 425"/>
            <p:cNvSpPr>
              <a:spLocks/>
            </p:cNvSpPr>
            <p:nvPr/>
          </p:nvSpPr>
          <p:spPr bwMode="auto">
            <a:xfrm>
              <a:off x="6269038" y="287496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2" name="Freeform 426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3" name="Freeform 427"/>
            <p:cNvSpPr>
              <a:spLocks/>
            </p:cNvSpPr>
            <p:nvPr/>
          </p:nvSpPr>
          <p:spPr bwMode="auto">
            <a:xfrm>
              <a:off x="6240463" y="21415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4" name="Freeform 428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C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5" name="Freeform 429"/>
            <p:cNvSpPr>
              <a:spLocks/>
            </p:cNvSpPr>
            <p:nvPr/>
          </p:nvSpPr>
          <p:spPr bwMode="auto">
            <a:xfrm>
              <a:off x="6240463" y="23701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6" name="Freeform 430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7" name="Freeform 431"/>
            <p:cNvSpPr>
              <a:spLocks/>
            </p:cNvSpPr>
            <p:nvPr/>
          </p:nvSpPr>
          <p:spPr bwMode="auto">
            <a:xfrm>
              <a:off x="6223000" y="312261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8" name="Freeform 432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10FFE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89" name="Freeform 433"/>
            <p:cNvSpPr>
              <a:spLocks/>
            </p:cNvSpPr>
            <p:nvPr/>
          </p:nvSpPr>
          <p:spPr bwMode="auto">
            <a:xfrm>
              <a:off x="6223000" y="33512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0" name="Oval 434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1" name="Oval 435"/>
            <p:cNvSpPr>
              <a:spLocks noChangeArrowheads="1"/>
            </p:cNvSpPr>
            <p:nvPr/>
          </p:nvSpPr>
          <p:spPr bwMode="auto">
            <a:xfrm>
              <a:off x="6326188" y="33131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2" name="Freeform 436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29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3" name="Freeform 437"/>
            <p:cNvSpPr>
              <a:spLocks/>
            </p:cNvSpPr>
            <p:nvPr/>
          </p:nvSpPr>
          <p:spPr bwMode="auto">
            <a:xfrm>
              <a:off x="6194425" y="2398713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4" name="Freeform 438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EFFF1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5" name="Freeform 439"/>
            <p:cNvSpPr>
              <a:spLocks/>
            </p:cNvSpPr>
            <p:nvPr/>
          </p:nvSpPr>
          <p:spPr bwMode="auto">
            <a:xfrm>
              <a:off x="6194425" y="261778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6" name="Freeform 440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07"/>
                <a:gd name="T1" fmla="*/ 2147483647 h 155"/>
                <a:gd name="T2" fmla="*/ 0 w 107"/>
                <a:gd name="T3" fmla="*/ 2147483647 h 155"/>
                <a:gd name="T4" fmla="*/ 2147483647 w 107"/>
                <a:gd name="T5" fmla="*/ 0 h 155"/>
                <a:gd name="T6" fmla="*/ 2147483647 w 107"/>
                <a:gd name="T7" fmla="*/ 2147483647 h 15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5"/>
                <a:gd name="T14" fmla="*/ 107 w 107"/>
                <a:gd name="T15" fmla="*/ 155 h 15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5">
                  <a:moveTo>
                    <a:pt x="77" y="155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5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7" name="Freeform 441"/>
            <p:cNvSpPr>
              <a:spLocks/>
            </p:cNvSpPr>
            <p:nvPr/>
          </p:nvSpPr>
          <p:spPr bwMode="auto">
            <a:xfrm>
              <a:off x="6165850" y="1895475"/>
              <a:ext cx="169863" cy="246063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8" name="Oval 442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699" name="Oval 443"/>
            <p:cNvSpPr>
              <a:spLocks noChangeArrowheads="1"/>
            </p:cNvSpPr>
            <p:nvPr/>
          </p:nvSpPr>
          <p:spPr bwMode="auto">
            <a:xfrm>
              <a:off x="6288088" y="18097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0" name="Freeform 444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1" name="Freeform 445"/>
            <p:cNvSpPr>
              <a:spLocks/>
            </p:cNvSpPr>
            <p:nvPr/>
          </p:nvSpPr>
          <p:spPr bwMode="auto">
            <a:xfrm>
              <a:off x="6146800" y="2646363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2" name="Freeform 446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7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AFFF5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3" name="Freeform 447"/>
            <p:cNvSpPr>
              <a:spLocks/>
            </p:cNvSpPr>
            <p:nvPr/>
          </p:nvSpPr>
          <p:spPr bwMode="auto">
            <a:xfrm>
              <a:off x="6146800" y="287496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4" name="Freeform 448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07"/>
                <a:gd name="T1" fmla="*/ 2147483647 h 161"/>
                <a:gd name="T2" fmla="*/ 2147483647 w 107"/>
                <a:gd name="T3" fmla="*/ 2147483647 h 161"/>
                <a:gd name="T4" fmla="*/ 2147483647 w 107"/>
                <a:gd name="T5" fmla="*/ 0 h 161"/>
                <a:gd name="T6" fmla="*/ 0 w 107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1"/>
                <a:gd name="T14" fmla="*/ 107 w 107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1">
                  <a:moveTo>
                    <a:pt x="0" y="161"/>
                  </a:moveTo>
                  <a:lnTo>
                    <a:pt x="107" y="137"/>
                  </a:lnTo>
                  <a:lnTo>
                    <a:pt x="30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5" name="Freeform 449"/>
            <p:cNvSpPr>
              <a:spLocks/>
            </p:cNvSpPr>
            <p:nvPr/>
          </p:nvSpPr>
          <p:spPr bwMode="auto">
            <a:xfrm>
              <a:off x="6118225" y="1924050"/>
              <a:ext cx="169863" cy="255588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6" name="Freeform 450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7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7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7" name="Freeform 451"/>
            <p:cNvSpPr>
              <a:spLocks/>
            </p:cNvSpPr>
            <p:nvPr/>
          </p:nvSpPr>
          <p:spPr bwMode="auto">
            <a:xfrm>
              <a:off x="6118225" y="2141538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8" name="Freeform 452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24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60FF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09" name="Freeform 453"/>
            <p:cNvSpPr>
              <a:spLocks/>
            </p:cNvSpPr>
            <p:nvPr/>
          </p:nvSpPr>
          <p:spPr bwMode="auto">
            <a:xfrm>
              <a:off x="6099175" y="3122613"/>
              <a:ext cx="169863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0" name="Freeform 454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07"/>
                <a:gd name="T1" fmla="*/ 2147483647 h 162"/>
                <a:gd name="T2" fmla="*/ 2147483647 w 107"/>
                <a:gd name="T3" fmla="*/ 2147483647 h 162"/>
                <a:gd name="T4" fmla="*/ 2147483647 w 107"/>
                <a:gd name="T5" fmla="*/ 0 h 162"/>
                <a:gd name="T6" fmla="*/ 0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0" y="162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1" name="Freeform 455"/>
            <p:cNvSpPr>
              <a:spLocks/>
            </p:cNvSpPr>
            <p:nvPr/>
          </p:nvSpPr>
          <p:spPr bwMode="auto">
            <a:xfrm>
              <a:off x="6099175" y="2903538"/>
              <a:ext cx="169863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2" name="Oval 456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3" name="Oval 457"/>
            <p:cNvSpPr>
              <a:spLocks noChangeArrowheads="1"/>
            </p:cNvSpPr>
            <p:nvPr/>
          </p:nvSpPr>
          <p:spPr bwMode="auto">
            <a:xfrm>
              <a:off x="6223000" y="3141663"/>
              <a:ext cx="84138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4" name="Freeform 458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5" name="Freeform 459"/>
            <p:cNvSpPr>
              <a:spLocks/>
            </p:cNvSpPr>
            <p:nvPr/>
          </p:nvSpPr>
          <p:spPr bwMode="auto">
            <a:xfrm>
              <a:off x="6070600" y="2179638"/>
              <a:ext cx="169863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6" name="Freeform 460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07"/>
                <a:gd name="T1" fmla="*/ 2147483647 h 156"/>
                <a:gd name="T2" fmla="*/ 0 w 107"/>
                <a:gd name="T3" fmla="*/ 2147483647 h 156"/>
                <a:gd name="T4" fmla="*/ 2147483647 w 107"/>
                <a:gd name="T5" fmla="*/ 0 h 156"/>
                <a:gd name="T6" fmla="*/ 2147483647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78" y="156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A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7" name="Freeform 461"/>
            <p:cNvSpPr>
              <a:spLocks/>
            </p:cNvSpPr>
            <p:nvPr/>
          </p:nvSpPr>
          <p:spPr bwMode="auto">
            <a:xfrm>
              <a:off x="6070600" y="2398713"/>
              <a:ext cx="169863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8" name="Freeform 462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F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19" name="Freeform 463"/>
            <p:cNvSpPr>
              <a:spLocks/>
            </p:cNvSpPr>
            <p:nvPr/>
          </p:nvSpPr>
          <p:spPr bwMode="auto">
            <a:xfrm>
              <a:off x="6022975" y="2646363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0" name="Freeform 464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1" name="Freeform 465"/>
            <p:cNvSpPr>
              <a:spLocks/>
            </p:cNvSpPr>
            <p:nvPr/>
          </p:nvSpPr>
          <p:spPr bwMode="auto">
            <a:xfrm>
              <a:off x="6022975" y="242728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2" name="Oval 466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3" name="Oval 467"/>
            <p:cNvSpPr>
              <a:spLocks noChangeArrowheads="1"/>
            </p:cNvSpPr>
            <p:nvPr/>
          </p:nvSpPr>
          <p:spPr bwMode="auto">
            <a:xfrm>
              <a:off x="61277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4" name="Oval 468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5" name="Oval 469"/>
            <p:cNvSpPr>
              <a:spLocks noChangeArrowheads="1"/>
            </p:cNvSpPr>
            <p:nvPr/>
          </p:nvSpPr>
          <p:spPr bwMode="auto">
            <a:xfrm>
              <a:off x="6099175" y="19700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6" name="Freeform 470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08"/>
                <a:gd name="T1" fmla="*/ 2147483647 h 161"/>
                <a:gd name="T2" fmla="*/ 0 w 108"/>
                <a:gd name="T3" fmla="*/ 2147483647 h 161"/>
                <a:gd name="T4" fmla="*/ 2147483647 w 108"/>
                <a:gd name="T5" fmla="*/ 0 h 161"/>
                <a:gd name="T6" fmla="*/ 2147483647 w 108"/>
                <a:gd name="T7" fmla="*/ 2147483647 h 16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1"/>
                <a:gd name="T14" fmla="*/ 108 w 108"/>
                <a:gd name="T15" fmla="*/ 161 h 16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1">
                  <a:moveTo>
                    <a:pt x="78" y="161"/>
                  </a:moveTo>
                  <a:lnTo>
                    <a:pt x="0" y="17"/>
                  </a:lnTo>
                  <a:lnTo>
                    <a:pt x="108" y="0"/>
                  </a:lnTo>
                  <a:lnTo>
                    <a:pt x="78" y="161"/>
                  </a:lnTo>
                  <a:close/>
                </a:path>
              </a:pathLst>
            </a:custGeom>
            <a:solidFill>
              <a:srgbClr val="FF1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7" name="Freeform 471"/>
            <p:cNvSpPr>
              <a:spLocks/>
            </p:cNvSpPr>
            <p:nvPr/>
          </p:nvSpPr>
          <p:spPr bwMode="auto">
            <a:xfrm>
              <a:off x="5994400" y="1924050"/>
              <a:ext cx="171450" cy="255588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8" name="Oval 472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29" name="Oval 473"/>
            <p:cNvSpPr>
              <a:spLocks noChangeArrowheads="1"/>
            </p:cNvSpPr>
            <p:nvPr/>
          </p:nvSpPr>
          <p:spPr bwMode="auto">
            <a:xfrm>
              <a:off x="6070600" y="28749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0" name="Freeform 474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1" name="Freeform 475"/>
            <p:cNvSpPr>
              <a:spLocks/>
            </p:cNvSpPr>
            <p:nvPr/>
          </p:nvSpPr>
          <p:spPr bwMode="auto">
            <a:xfrm>
              <a:off x="5965825" y="2684463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2" name="Freeform 476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78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D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3" name="Freeform 477"/>
            <p:cNvSpPr>
              <a:spLocks/>
            </p:cNvSpPr>
            <p:nvPr/>
          </p:nvSpPr>
          <p:spPr bwMode="auto">
            <a:xfrm>
              <a:off x="5842000" y="268446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4" name="Freeform 478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14"/>
                <a:gd name="T1" fmla="*/ 2147483647 h 162"/>
                <a:gd name="T2" fmla="*/ 0 w 114"/>
                <a:gd name="T3" fmla="*/ 2147483647 h 162"/>
                <a:gd name="T4" fmla="*/ 2147483647 w 114"/>
                <a:gd name="T5" fmla="*/ 0 h 162"/>
                <a:gd name="T6" fmla="*/ 2147483647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84" y="162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62"/>
                  </a:lnTo>
                  <a:close/>
                </a:path>
              </a:pathLst>
            </a:custGeom>
            <a:solidFill>
              <a:srgbClr val="BFFF4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5" name="Freeform 479"/>
            <p:cNvSpPr>
              <a:spLocks/>
            </p:cNvSpPr>
            <p:nvPr/>
          </p:nvSpPr>
          <p:spPr bwMode="auto">
            <a:xfrm>
              <a:off x="5965825" y="2903538"/>
              <a:ext cx="180975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4" y="27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6" name="Oval 480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7" name="Oval 481"/>
            <p:cNvSpPr>
              <a:spLocks noChangeArrowheads="1"/>
            </p:cNvSpPr>
            <p:nvPr/>
          </p:nvSpPr>
          <p:spPr bwMode="auto">
            <a:xfrm>
              <a:off x="6089650" y="20653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8" name="Freeform 482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08"/>
                <a:gd name="T1" fmla="*/ 2147483647 h 162"/>
                <a:gd name="T2" fmla="*/ 2147483647 w 108"/>
                <a:gd name="T3" fmla="*/ 2147483647 h 162"/>
                <a:gd name="T4" fmla="*/ 2147483647 w 108"/>
                <a:gd name="T5" fmla="*/ 0 h 162"/>
                <a:gd name="T6" fmla="*/ 0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0" y="162"/>
                  </a:moveTo>
                  <a:lnTo>
                    <a:pt x="108" y="144"/>
                  </a:lnTo>
                  <a:lnTo>
                    <a:pt x="30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39" name="Freeform 483"/>
            <p:cNvSpPr>
              <a:spLocks/>
            </p:cNvSpPr>
            <p:nvPr/>
          </p:nvSpPr>
          <p:spPr bwMode="auto">
            <a:xfrm>
              <a:off x="5946775" y="1951038"/>
              <a:ext cx="171450" cy="257175"/>
            </a:xfrm>
            <a:custGeom>
              <a:avLst/>
              <a:gdLst>
                <a:gd name="T0" fmla="*/ 0 w 18"/>
                <a:gd name="T1" fmla="*/ 2147483647 h 27"/>
                <a:gd name="T2" fmla="*/ 2147483647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0" y="27"/>
                  </a:moveTo>
                  <a:lnTo>
                    <a:pt x="18" y="24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0" name="Freeform 484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FF6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1" name="Freeform 485"/>
            <p:cNvSpPr>
              <a:spLocks/>
            </p:cNvSpPr>
            <p:nvPr/>
          </p:nvSpPr>
          <p:spPr bwMode="auto">
            <a:xfrm>
              <a:off x="5946775" y="2179638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2" name="Freeform 486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08"/>
                <a:gd name="T1" fmla="*/ 2147483647 h 156"/>
                <a:gd name="T2" fmla="*/ 2147483647 w 108"/>
                <a:gd name="T3" fmla="*/ 2147483647 h 156"/>
                <a:gd name="T4" fmla="*/ 2147483647 w 108"/>
                <a:gd name="T5" fmla="*/ 0 h 156"/>
                <a:gd name="T6" fmla="*/ 0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0" y="156"/>
                  </a:moveTo>
                  <a:lnTo>
                    <a:pt x="108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3" name="Freeform 487"/>
            <p:cNvSpPr>
              <a:spLocks/>
            </p:cNvSpPr>
            <p:nvPr/>
          </p:nvSpPr>
          <p:spPr bwMode="auto">
            <a:xfrm>
              <a:off x="5899150" y="2208213"/>
              <a:ext cx="171450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4" name="Freeform 488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9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5" name="Freeform 489"/>
            <p:cNvSpPr>
              <a:spLocks/>
            </p:cNvSpPr>
            <p:nvPr/>
          </p:nvSpPr>
          <p:spPr bwMode="auto">
            <a:xfrm>
              <a:off x="5899150" y="242728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6" name="Freeform 490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14"/>
                <a:gd name="T1" fmla="*/ 2147483647 h 162"/>
                <a:gd name="T2" fmla="*/ 2147483647 w 114"/>
                <a:gd name="T3" fmla="*/ 2147483647 h 162"/>
                <a:gd name="T4" fmla="*/ 2147483647 w 114"/>
                <a:gd name="T5" fmla="*/ 0 h 162"/>
                <a:gd name="T6" fmla="*/ 0 w 114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62"/>
                <a:gd name="T14" fmla="*/ 114 w 114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62">
                  <a:moveTo>
                    <a:pt x="0" y="162"/>
                  </a:moveTo>
                  <a:lnTo>
                    <a:pt x="114" y="144"/>
                  </a:lnTo>
                  <a:lnTo>
                    <a:pt x="36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7" name="Freeform 491"/>
            <p:cNvSpPr>
              <a:spLocks/>
            </p:cNvSpPr>
            <p:nvPr/>
          </p:nvSpPr>
          <p:spPr bwMode="auto">
            <a:xfrm>
              <a:off x="5842000" y="2455863"/>
              <a:ext cx="180975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4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8" name="Oval 492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49" name="Oval 493"/>
            <p:cNvSpPr>
              <a:spLocks noChangeArrowheads="1"/>
            </p:cNvSpPr>
            <p:nvPr/>
          </p:nvSpPr>
          <p:spPr bwMode="auto">
            <a:xfrm>
              <a:off x="5956300" y="2951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0" name="Freeform 494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08"/>
                <a:gd name="T1" fmla="*/ 2147483647 h 162"/>
                <a:gd name="T2" fmla="*/ 0 w 108"/>
                <a:gd name="T3" fmla="*/ 2147483647 h 162"/>
                <a:gd name="T4" fmla="*/ 2147483647 w 108"/>
                <a:gd name="T5" fmla="*/ 0 h 162"/>
                <a:gd name="T6" fmla="*/ 2147483647 w 108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62"/>
                <a:gd name="T14" fmla="*/ 108 w 108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62">
                  <a:moveTo>
                    <a:pt x="78" y="162"/>
                  </a:moveTo>
                  <a:lnTo>
                    <a:pt x="0" y="24"/>
                  </a:lnTo>
                  <a:lnTo>
                    <a:pt x="108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1" name="Freeform 495"/>
            <p:cNvSpPr>
              <a:spLocks/>
            </p:cNvSpPr>
            <p:nvPr/>
          </p:nvSpPr>
          <p:spPr bwMode="auto">
            <a:xfrm>
              <a:off x="5822950" y="1951038"/>
              <a:ext cx="171450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4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2" name="Oval 496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3" name="Oval 497"/>
            <p:cNvSpPr>
              <a:spLocks noChangeArrowheads="1"/>
            </p:cNvSpPr>
            <p:nvPr/>
          </p:nvSpPr>
          <p:spPr bwMode="auto">
            <a:xfrm>
              <a:off x="5937250" y="1685925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4" name="Oval 498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5" name="Oval 499"/>
            <p:cNvSpPr>
              <a:spLocks noChangeArrowheads="1"/>
            </p:cNvSpPr>
            <p:nvPr/>
          </p:nvSpPr>
          <p:spPr bwMode="auto">
            <a:xfrm>
              <a:off x="5937250" y="20558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6" name="Oval 500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7" name="Oval 501"/>
            <p:cNvSpPr>
              <a:spLocks noChangeArrowheads="1"/>
            </p:cNvSpPr>
            <p:nvPr/>
          </p:nvSpPr>
          <p:spPr bwMode="auto">
            <a:xfrm>
              <a:off x="5908675" y="239871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8" name="Freeform 502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14"/>
                <a:gd name="T1" fmla="*/ 2147483647 h 156"/>
                <a:gd name="T2" fmla="*/ 2147483647 w 114"/>
                <a:gd name="T3" fmla="*/ 2147483647 h 156"/>
                <a:gd name="T4" fmla="*/ 2147483647 w 114"/>
                <a:gd name="T5" fmla="*/ 0 h 156"/>
                <a:gd name="T6" fmla="*/ 0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0" y="156"/>
                  </a:moveTo>
                  <a:lnTo>
                    <a:pt x="114" y="138"/>
                  </a:lnTo>
                  <a:lnTo>
                    <a:pt x="36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59" name="Freeform 503"/>
            <p:cNvSpPr>
              <a:spLocks/>
            </p:cNvSpPr>
            <p:nvPr/>
          </p:nvSpPr>
          <p:spPr bwMode="auto">
            <a:xfrm>
              <a:off x="5765800" y="1989138"/>
              <a:ext cx="180975" cy="247650"/>
            </a:xfrm>
            <a:custGeom>
              <a:avLst/>
              <a:gdLst>
                <a:gd name="T0" fmla="*/ 0 w 19"/>
                <a:gd name="T1" fmla="*/ 2147483647 h 26"/>
                <a:gd name="T2" fmla="*/ 2147483647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0" y="26"/>
                  </a:moveTo>
                  <a:lnTo>
                    <a:pt x="19" y="23"/>
                  </a:lnTo>
                  <a:lnTo>
                    <a:pt x="6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0" name="Oval 504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1" name="Oval 505"/>
            <p:cNvSpPr>
              <a:spLocks noChangeArrowheads="1"/>
            </p:cNvSpPr>
            <p:nvPr/>
          </p:nvSpPr>
          <p:spPr bwMode="auto">
            <a:xfrm>
              <a:off x="5710238" y="2065338"/>
              <a:ext cx="84137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2" name="Freeform 506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13"/>
                <a:gd name="T1" fmla="*/ 2147483647 h 156"/>
                <a:gd name="T2" fmla="*/ 0 w 113"/>
                <a:gd name="T3" fmla="*/ 2147483647 h 156"/>
                <a:gd name="T4" fmla="*/ 2147483647 w 113"/>
                <a:gd name="T5" fmla="*/ 0 h 156"/>
                <a:gd name="T6" fmla="*/ 2147483647 w 113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56"/>
                <a:gd name="T14" fmla="*/ 113 w 113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56">
                  <a:moveTo>
                    <a:pt x="77" y="156"/>
                  </a:moveTo>
                  <a:lnTo>
                    <a:pt x="0" y="18"/>
                  </a:lnTo>
                  <a:lnTo>
                    <a:pt x="113" y="0"/>
                  </a:lnTo>
                  <a:lnTo>
                    <a:pt x="77" y="156"/>
                  </a:lnTo>
                  <a:close/>
                </a:path>
              </a:pathLst>
            </a:custGeom>
            <a:solidFill>
              <a:srgbClr val="E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3" name="Freeform 507"/>
            <p:cNvSpPr>
              <a:spLocks/>
            </p:cNvSpPr>
            <p:nvPr/>
          </p:nvSpPr>
          <p:spPr bwMode="auto">
            <a:xfrm>
              <a:off x="5643563" y="1989138"/>
              <a:ext cx="179387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3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4" name="Freeform 508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14"/>
                <a:gd name="T1" fmla="*/ 2147483647 h 156"/>
                <a:gd name="T2" fmla="*/ 0 w 114"/>
                <a:gd name="T3" fmla="*/ 2147483647 h 156"/>
                <a:gd name="T4" fmla="*/ 2147483647 w 114"/>
                <a:gd name="T5" fmla="*/ 0 h 156"/>
                <a:gd name="T6" fmla="*/ 2147483647 w 114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56"/>
                <a:gd name="T14" fmla="*/ 114 w 114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56">
                  <a:moveTo>
                    <a:pt x="84" y="156"/>
                  </a:moveTo>
                  <a:lnTo>
                    <a:pt x="0" y="18"/>
                  </a:lnTo>
                  <a:lnTo>
                    <a:pt x="114" y="0"/>
                  </a:lnTo>
                  <a:lnTo>
                    <a:pt x="84" y="156"/>
                  </a:lnTo>
                  <a:close/>
                </a:path>
              </a:pathLst>
            </a:custGeom>
            <a:solidFill>
              <a:srgbClr val="FF4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5" name="Freeform 509"/>
            <p:cNvSpPr>
              <a:spLocks/>
            </p:cNvSpPr>
            <p:nvPr/>
          </p:nvSpPr>
          <p:spPr bwMode="auto">
            <a:xfrm>
              <a:off x="5765800" y="2208213"/>
              <a:ext cx="180975" cy="247650"/>
            </a:xfrm>
            <a:custGeom>
              <a:avLst/>
              <a:gdLst>
                <a:gd name="T0" fmla="*/ 2147483647 w 19"/>
                <a:gd name="T1" fmla="*/ 2147483647 h 26"/>
                <a:gd name="T2" fmla="*/ 0 w 19"/>
                <a:gd name="T3" fmla="*/ 2147483647 h 26"/>
                <a:gd name="T4" fmla="*/ 2147483647 w 19"/>
                <a:gd name="T5" fmla="*/ 0 h 26"/>
                <a:gd name="T6" fmla="*/ 0 60000 65536"/>
                <a:gd name="T7" fmla="*/ 0 60000 65536"/>
                <a:gd name="T8" fmla="*/ 0 60000 65536"/>
                <a:gd name="T9" fmla="*/ 0 w 19"/>
                <a:gd name="T10" fmla="*/ 0 h 26"/>
                <a:gd name="T11" fmla="*/ 19 w 19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6">
                  <a:moveTo>
                    <a:pt x="14" y="26"/>
                  </a:moveTo>
                  <a:lnTo>
                    <a:pt x="0" y="3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6" name="Oval 510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7" name="Oval 511"/>
            <p:cNvSpPr>
              <a:spLocks noChangeArrowheads="1"/>
            </p:cNvSpPr>
            <p:nvPr/>
          </p:nvSpPr>
          <p:spPr bwMode="auto">
            <a:xfrm>
              <a:off x="5634038" y="21891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8" name="Freeform 512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07"/>
                <a:gd name="T1" fmla="*/ 2147483647 h 156"/>
                <a:gd name="T2" fmla="*/ 2147483647 w 107"/>
                <a:gd name="T3" fmla="*/ 2147483647 h 156"/>
                <a:gd name="T4" fmla="*/ 2147483647 w 107"/>
                <a:gd name="T5" fmla="*/ 0 h 156"/>
                <a:gd name="T6" fmla="*/ 0 w 107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56"/>
                <a:gd name="T14" fmla="*/ 107 w 107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56">
                  <a:moveTo>
                    <a:pt x="0" y="156"/>
                  </a:moveTo>
                  <a:lnTo>
                    <a:pt x="107" y="138"/>
                  </a:lnTo>
                  <a:lnTo>
                    <a:pt x="30" y="0"/>
                  </a:lnTo>
                  <a:lnTo>
                    <a:pt x="0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69" name="Freeform 513"/>
            <p:cNvSpPr>
              <a:spLocks/>
            </p:cNvSpPr>
            <p:nvPr/>
          </p:nvSpPr>
          <p:spPr bwMode="auto">
            <a:xfrm>
              <a:off x="5595938" y="2017713"/>
              <a:ext cx="169862" cy="247650"/>
            </a:xfrm>
            <a:custGeom>
              <a:avLst/>
              <a:gdLst>
                <a:gd name="T0" fmla="*/ 0 w 18"/>
                <a:gd name="T1" fmla="*/ 2147483647 h 26"/>
                <a:gd name="T2" fmla="*/ 2147483647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0" y="26"/>
                  </a:moveTo>
                  <a:lnTo>
                    <a:pt x="18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0" name="Freeform 514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13"/>
                <a:gd name="T1" fmla="*/ 2147483647 h 162"/>
                <a:gd name="T2" fmla="*/ 2147483647 w 113"/>
                <a:gd name="T3" fmla="*/ 2147483647 h 162"/>
                <a:gd name="T4" fmla="*/ 2147483647 w 113"/>
                <a:gd name="T5" fmla="*/ 0 h 162"/>
                <a:gd name="T6" fmla="*/ 0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0" y="162"/>
                  </a:moveTo>
                  <a:lnTo>
                    <a:pt x="113" y="138"/>
                  </a:lnTo>
                  <a:lnTo>
                    <a:pt x="29" y="0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1" name="Freeform 515"/>
            <p:cNvSpPr>
              <a:spLocks/>
            </p:cNvSpPr>
            <p:nvPr/>
          </p:nvSpPr>
          <p:spPr bwMode="auto">
            <a:xfrm>
              <a:off x="5719763" y="2236788"/>
              <a:ext cx="179387" cy="257175"/>
            </a:xfrm>
            <a:custGeom>
              <a:avLst/>
              <a:gdLst>
                <a:gd name="T0" fmla="*/ 0 w 19"/>
                <a:gd name="T1" fmla="*/ 2147483647 h 27"/>
                <a:gd name="T2" fmla="*/ 2147483647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0" y="27"/>
                  </a:moveTo>
                  <a:lnTo>
                    <a:pt x="19" y="23"/>
                  </a:lnTo>
                  <a:lnTo>
                    <a:pt x="5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2" name="Freeform 516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13"/>
                <a:gd name="T1" fmla="*/ 2147483647 h 162"/>
                <a:gd name="T2" fmla="*/ 0 w 113"/>
                <a:gd name="T3" fmla="*/ 2147483647 h 162"/>
                <a:gd name="T4" fmla="*/ 2147483647 w 113"/>
                <a:gd name="T5" fmla="*/ 0 h 162"/>
                <a:gd name="T6" fmla="*/ 2147483647 w 113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62"/>
                <a:gd name="T14" fmla="*/ 113 w 113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62">
                  <a:moveTo>
                    <a:pt x="77" y="162"/>
                  </a:moveTo>
                  <a:lnTo>
                    <a:pt x="0" y="24"/>
                  </a:lnTo>
                  <a:lnTo>
                    <a:pt x="113" y="0"/>
                  </a:lnTo>
                  <a:lnTo>
                    <a:pt x="77" y="162"/>
                  </a:lnTo>
                  <a:close/>
                </a:path>
              </a:pathLst>
            </a:custGeom>
            <a:solidFill>
              <a:srgbClr val="FF8F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3" name="Freeform 517"/>
            <p:cNvSpPr>
              <a:spLocks/>
            </p:cNvSpPr>
            <p:nvPr/>
          </p:nvSpPr>
          <p:spPr bwMode="auto">
            <a:xfrm>
              <a:off x="5719763" y="2455863"/>
              <a:ext cx="179387" cy="257175"/>
            </a:xfrm>
            <a:custGeom>
              <a:avLst/>
              <a:gdLst>
                <a:gd name="T0" fmla="*/ 2147483647 w 19"/>
                <a:gd name="T1" fmla="*/ 2147483647 h 27"/>
                <a:gd name="T2" fmla="*/ 0 w 19"/>
                <a:gd name="T3" fmla="*/ 2147483647 h 27"/>
                <a:gd name="T4" fmla="*/ 2147483647 w 19"/>
                <a:gd name="T5" fmla="*/ 0 h 27"/>
                <a:gd name="T6" fmla="*/ 0 60000 65536"/>
                <a:gd name="T7" fmla="*/ 0 60000 65536"/>
                <a:gd name="T8" fmla="*/ 0 60000 65536"/>
                <a:gd name="T9" fmla="*/ 0 w 19"/>
                <a:gd name="T10" fmla="*/ 0 h 27"/>
                <a:gd name="T11" fmla="*/ 19 w 19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" h="27">
                  <a:moveTo>
                    <a:pt x="13" y="27"/>
                  </a:moveTo>
                  <a:lnTo>
                    <a:pt x="0" y="4"/>
                  </a:lnTo>
                  <a:lnTo>
                    <a:pt x="19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4" name="Oval 518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5" name="Oval 519"/>
            <p:cNvSpPr>
              <a:spLocks noChangeArrowheads="1"/>
            </p:cNvSpPr>
            <p:nvPr/>
          </p:nvSpPr>
          <p:spPr bwMode="auto">
            <a:xfrm>
              <a:off x="5822950" y="1695450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6" name="Oval 520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7" name="Oval 521"/>
            <p:cNvSpPr>
              <a:spLocks noChangeArrowheads="1"/>
            </p:cNvSpPr>
            <p:nvPr/>
          </p:nvSpPr>
          <p:spPr bwMode="auto">
            <a:xfrm>
              <a:off x="5775325" y="267493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8" name="Freeform 522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08"/>
                <a:gd name="T1" fmla="*/ 2147483647 h 156"/>
                <a:gd name="T2" fmla="*/ 0 w 108"/>
                <a:gd name="T3" fmla="*/ 2147483647 h 156"/>
                <a:gd name="T4" fmla="*/ 2147483647 w 108"/>
                <a:gd name="T5" fmla="*/ 0 h 156"/>
                <a:gd name="T6" fmla="*/ 2147483647 w 108"/>
                <a:gd name="T7" fmla="*/ 2147483647 h 15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8"/>
                <a:gd name="T13" fmla="*/ 0 h 156"/>
                <a:gd name="T14" fmla="*/ 108 w 108"/>
                <a:gd name="T15" fmla="*/ 156 h 15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8" h="156">
                  <a:moveTo>
                    <a:pt x="78" y="156"/>
                  </a:moveTo>
                  <a:lnTo>
                    <a:pt x="0" y="18"/>
                  </a:lnTo>
                  <a:lnTo>
                    <a:pt x="108" y="0"/>
                  </a:lnTo>
                  <a:lnTo>
                    <a:pt x="78" y="156"/>
                  </a:lnTo>
                  <a:close/>
                </a:path>
              </a:pathLst>
            </a:custGeom>
            <a:solidFill>
              <a:srgbClr val="C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79" name="Freeform 523"/>
            <p:cNvSpPr>
              <a:spLocks/>
            </p:cNvSpPr>
            <p:nvPr/>
          </p:nvSpPr>
          <p:spPr bwMode="auto">
            <a:xfrm>
              <a:off x="5472113" y="2017713"/>
              <a:ext cx="171450" cy="247650"/>
            </a:xfrm>
            <a:custGeom>
              <a:avLst/>
              <a:gdLst>
                <a:gd name="T0" fmla="*/ 2147483647 w 18"/>
                <a:gd name="T1" fmla="*/ 2147483647 h 26"/>
                <a:gd name="T2" fmla="*/ 0 w 18"/>
                <a:gd name="T3" fmla="*/ 2147483647 h 26"/>
                <a:gd name="T4" fmla="*/ 2147483647 w 18"/>
                <a:gd name="T5" fmla="*/ 0 h 26"/>
                <a:gd name="T6" fmla="*/ 0 60000 65536"/>
                <a:gd name="T7" fmla="*/ 0 60000 65536"/>
                <a:gd name="T8" fmla="*/ 0 60000 65536"/>
                <a:gd name="T9" fmla="*/ 0 w 18"/>
                <a:gd name="T10" fmla="*/ 0 h 26"/>
                <a:gd name="T11" fmla="*/ 18 w 18"/>
                <a:gd name="T12" fmla="*/ 26 h 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6">
                  <a:moveTo>
                    <a:pt x="13" y="26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0" name="Freeform 524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07"/>
                <a:gd name="T1" fmla="*/ 2147483647 h 162"/>
                <a:gd name="T2" fmla="*/ 0 w 107"/>
                <a:gd name="T3" fmla="*/ 2147483647 h 162"/>
                <a:gd name="T4" fmla="*/ 2147483647 w 107"/>
                <a:gd name="T5" fmla="*/ 0 h 162"/>
                <a:gd name="T6" fmla="*/ 2147483647 w 107"/>
                <a:gd name="T7" fmla="*/ 2147483647 h 16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7"/>
                <a:gd name="T13" fmla="*/ 0 h 162"/>
                <a:gd name="T14" fmla="*/ 107 w 107"/>
                <a:gd name="T15" fmla="*/ 162 h 16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7" h="162">
                  <a:moveTo>
                    <a:pt x="78" y="162"/>
                  </a:moveTo>
                  <a:lnTo>
                    <a:pt x="0" y="18"/>
                  </a:lnTo>
                  <a:lnTo>
                    <a:pt x="107" y="0"/>
                  </a:lnTo>
                  <a:lnTo>
                    <a:pt x="78" y="162"/>
                  </a:lnTo>
                  <a:close/>
                </a:path>
              </a:pathLst>
            </a:custGeom>
            <a:solidFill>
              <a:srgbClr val="FF3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1" name="Freeform 525"/>
            <p:cNvSpPr>
              <a:spLocks/>
            </p:cNvSpPr>
            <p:nvPr/>
          </p:nvSpPr>
          <p:spPr bwMode="auto">
            <a:xfrm>
              <a:off x="5595938" y="2236788"/>
              <a:ext cx="169862" cy="257175"/>
            </a:xfrm>
            <a:custGeom>
              <a:avLst/>
              <a:gdLst>
                <a:gd name="T0" fmla="*/ 2147483647 w 18"/>
                <a:gd name="T1" fmla="*/ 2147483647 h 27"/>
                <a:gd name="T2" fmla="*/ 0 w 18"/>
                <a:gd name="T3" fmla="*/ 2147483647 h 27"/>
                <a:gd name="T4" fmla="*/ 2147483647 w 18"/>
                <a:gd name="T5" fmla="*/ 0 h 27"/>
                <a:gd name="T6" fmla="*/ 0 60000 65536"/>
                <a:gd name="T7" fmla="*/ 0 60000 65536"/>
                <a:gd name="T8" fmla="*/ 0 60000 65536"/>
                <a:gd name="T9" fmla="*/ 0 w 18"/>
                <a:gd name="T10" fmla="*/ 0 h 27"/>
                <a:gd name="T11" fmla="*/ 18 w 18"/>
                <a:gd name="T12" fmla="*/ 27 h 2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27">
                  <a:moveTo>
                    <a:pt x="13" y="27"/>
                  </a:moveTo>
                  <a:lnTo>
                    <a:pt x="0" y="3"/>
                  </a:lnTo>
                  <a:lnTo>
                    <a:pt x="18" y="0"/>
                  </a:lnTo>
                </a:path>
              </a:pathLst>
            </a:custGeom>
            <a:noFill/>
            <a:ln w="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2" name="Oval 526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solidFill>
              <a:srgbClr val="FF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3" name="Oval 527"/>
            <p:cNvSpPr>
              <a:spLocks noChangeArrowheads="1"/>
            </p:cNvSpPr>
            <p:nvPr/>
          </p:nvSpPr>
          <p:spPr bwMode="auto">
            <a:xfrm>
              <a:off x="5510213" y="2265363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6" name="Oval 532"/>
            <p:cNvSpPr>
              <a:spLocks noChangeArrowheads="1"/>
            </p:cNvSpPr>
            <p:nvPr/>
          </p:nvSpPr>
          <p:spPr bwMode="auto">
            <a:xfrm>
              <a:off x="6545263" y="2389188"/>
              <a:ext cx="85725" cy="85725"/>
            </a:xfrm>
            <a:prstGeom prst="ellipse">
              <a:avLst/>
            </a:prstGeom>
            <a:noFill/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87" name="Oval 533"/>
            <p:cNvSpPr>
              <a:spLocks noChangeArrowheads="1"/>
            </p:cNvSpPr>
            <p:nvPr/>
          </p:nvSpPr>
          <p:spPr bwMode="auto">
            <a:xfrm>
              <a:off x="6621463" y="2674938"/>
              <a:ext cx="85725" cy="85725"/>
            </a:xfrm>
            <a:prstGeom prst="ellipse">
              <a:avLst/>
            </a:prstGeom>
            <a:solidFill>
              <a:srgbClr val="FF0000"/>
            </a:solidFill>
            <a:ln w="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9788" name="Rectangle 534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Linear Approximation: Regression</a:t>
            </a:r>
          </a:p>
        </p:txBody>
      </p:sp>
      <p:grpSp>
        <p:nvGrpSpPr>
          <p:cNvPr id="4" name="Group 555"/>
          <p:cNvGrpSpPr>
            <a:grpSpLocks/>
          </p:cNvGrpSpPr>
          <p:nvPr/>
        </p:nvGrpSpPr>
        <p:grpSpPr bwMode="auto">
          <a:xfrm>
            <a:off x="1627035" y="5410200"/>
            <a:ext cx="3173565" cy="841375"/>
            <a:chOff x="-31730" y="5864225"/>
            <a:chExt cx="3173565" cy="840628"/>
          </a:xfrm>
        </p:grpSpPr>
        <p:sp>
          <p:nvSpPr>
            <p:cNvPr id="19796" name="Text Box 536"/>
            <p:cNvSpPr txBox="1">
              <a:spLocks noChangeArrowheads="1"/>
            </p:cNvSpPr>
            <p:nvPr/>
          </p:nvSpPr>
          <p:spPr bwMode="auto">
            <a:xfrm>
              <a:off x="-31730" y="5864225"/>
              <a:ext cx="1640193" cy="461255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7" name="Picture 553" descr="txp_fig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2750" y="6352437"/>
              <a:ext cx="3069085" cy="3524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5" name="Group 558"/>
          <p:cNvGrpSpPr>
            <a:grpSpLocks/>
          </p:cNvGrpSpPr>
          <p:nvPr/>
        </p:nvGrpSpPr>
        <p:grpSpPr bwMode="auto">
          <a:xfrm>
            <a:off x="6799856" y="5410200"/>
            <a:ext cx="4863507" cy="855663"/>
            <a:chOff x="4282035" y="5826125"/>
            <a:chExt cx="4864191" cy="856014"/>
          </a:xfrm>
        </p:grpSpPr>
        <p:sp>
          <p:nvSpPr>
            <p:cNvPr id="19794" name="Text Box 539"/>
            <p:cNvSpPr txBox="1">
              <a:spLocks noChangeArrowheads="1"/>
            </p:cNvSpPr>
            <p:nvPr/>
          </p:nvSpPr>
          <p:spPr bwMode="auto">
            <a:xfrm>
              <a:off x="4282035" y="5826125"/>
              <a:ext cx="1640424" cy="461854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2400" dirty="0">
                  <a:cs typeface="Arial" charset="0"/>
                </a:rPr>
                <a:t>Prediction:</a:t>
              </a:r>
            </a:p>
          </p:txBody>
        </p:sp>
        <p:pic>
          <p:nvPicPr>
            <p:cNvPr id="19795" name="Picture 556" descr="txp_fig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4416385" y="6333624"/>
              <a:ext cx="4729841" cy="3485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553" name="Picture 552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240088" y="4575175"/>
            <a:ext cx="946150" cy="37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4" name="Picture 543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917575" y="2535238"/>
            <a:ext cx="2254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51268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482" name="Group 2"/>
          <p:cNvGrpSpPr>
            <a:grpSpLocks/>
          </p:cNvGrpSpPr>
          <p:nvPr/>
        </p:nvGrpSpPr>
        <p:grpSpPr bwMode="auto">
          <a:xfrm>
            <a:off x="4695825" y="3081338"/>
            <a:ext cx="5106987" cy="2270125"/>
            <a:chOff x="1807" y="1145"/>
            <a:chExt cx="3217" cy="1430"/>
          </a:xfrm>
        </p:grpSpPr>
        <p:sp>
          <p:nvSpPr>
            <p:cNvPr id="20544" name="Line 3"/>
            <p:cNvSpPr>
              <a:spLocks noChangeShapeType="1"/>
            </p:cNvSpPr>
            <p:nvPr/>
          </p:nvSpPr>
          <p:spPr bwMode="auto">
            <a:xfrm>
              <a:off x="1807" y="2115"/>
              <a:ext cx="0" cy="3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en-US"/>
            </a:p>
          </p:txBody>
        </p:sp>
        <p:sp>
          <p:nvSpPr>
            <p:cNvPr id="20545" name="Line 5"/>
            <p:cNvSpPr>
              <a:spLocks noChangeShapeType="1"/>
            </p:cNvSpPr>
            <p:nvPr/>
          </p:nvSpPr>
          <p:spPr bwMode="auto">
            <a:xfrm>
              <a:off x="2188" y="2317"/>
              <a:ext cx="0" cy="25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6" name="Line 6"/>
            <p:cNvSpPr>
              <a:spLocks noChangeShapeType="1"/>
            </p:cNvSpPr>
            <p:nvPr/>
          </p:nvSpPr>
          <p:spPr bwMode="auto">
            <a:xfrm>
              <a:off x="2949" y="2016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7" name="Line 7"/>
            <p:cNvSpPr>
              <a:spLocks noChangeShapeType="1"/>
            </p:cNvSpPr>
            <p:nvPr/>
          </p:nvSpPr>
          <p:spPr bwMode="auto">
            <a:xfrm>
              <a:off x="3323" y="1843"/>
              <a:ext cx="0" cy="8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8" name="Line 8"/>
            <p:cNvSpPr>
              <a:spLocks noChangeShapeType="1"/>
            </p:cNvSpPr>
            <p:nvPr/>
          </p:nvSpPr>
          <p:spPr bwMode="auto">
            <a:xfrm>
              <a:off x="3707" y="1682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49" name="Line 9"/>
            <p:cNvSpPr>
              <a:spLocks noChangeShapeType="1"/>
            </p:cNvSpPr>
            <p:nvPr/>
          </p:nvSpPr>
          <p:spPr bwMode="auto">
            <a:xfrm>
              <a:off x="3892" y="1539"/>
              <a:ext cx="0" cy="7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0" name="Line 10"/>
            <p:cNvSpPr>
              <a:spLocks noChangeShapeType="1"/>
            </p:cNvSpPr>
            <p:nvPr/>
          </p:nvSpPr>
          <p:spPr bwMode="auto">
            <a:xfrm>
              <a:off x="4078" y="1545"/>
              <a:ext cx="0" cy="2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1" name="Line 11"/>
            <p:cNvSpPr>
              <a:spLocks noChangeShapeType="1"/>
            </p:cNvSpPr>
            <p:nvPr/>
          </p:nvSpPr>
          <p:spPr bwMode="auto">
            <a:xfrm>
              <a:off x="4839" y="1145"/>
              <a:ext cx="0" cy="7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2" name="Line 12"/>
            <p:cNvSpPr>
              <a:spLocks noChangeShapeType="1"/>
            </p:cNvSpPr>
            <p:nvPr/>
          </p:nvSpPr>
          <p:spPr bwMode="auto">
            <a:xfrm>
              <a:off x="5024" y="1162"/>
              <a:ext cx="0" cy="228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3" name="Line 13"/>
            <p:cNvSpPr>
              <a:spLocks noChangeShapeType="1"/>
            </p:cNvSpPr>
            <p:nvPr/>
          </p:nvSpPr>
          <p:spPr bwMode="auto">
            <a:xfrm>
              <a:off x="2747" y="1953"/>
              <a:ext cx="0" cy="120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4" name="Line 14"/>
            <p:cNvSpPr>
              <a:spLocks noChangeShapeType="1"/>
            </p:cNvSpPr>
            <p:nvPr/>
          </p:nvSpPr>
          <p:spPr bwMode="auto">
            <a:xfrm>
              <a:off x="1999" y="2387"/>
              <a:ext cx="0" cy="11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20555" name="Line 15"/>
            <p:cNvSpPr>
              <a:spLocks noChangeShapeType="1"/>
            </p:cNvSpPr>
            <p:nvPr/>
          </p:nvSpPr>
          <p:spPr bwMode="auto">
            <a:xfrm>
              <a:off x="3134" y="1705"/>
              <a:ext cx="0" cy="199"/>
            </a:xfrm>
            <a:prstGeom prst="line">
              <a:avLst/>
            </a:prstGeom>
            <a:noFill/>
            <a:ln w="38100">
              <a:solidFill>
                <a:schemeClr val="accent2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</p:grpSp>
      <p:sp>
        <p:nvSpPr>
          <p:cNvPr id="20483" name="Rectangle 16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  <a:sym typeface="Symbol" pitchFamily="18" charset="2"/>
              </a:rPr>
              <a:t>Optimization: Least Squares</a:t>
            </a:r>
          </a:p>
        </p:txBody>
      </p:sp>
      <p:sp>
        <p:nvSpPr>
          <p:cNvPr id="20484" name="Line 17"/>
          <p:cNvSpPr>
            <a:spLocks noChangeShapeType="1"/>
          </p:cNvSpPr>
          <p:nvPr/>
        </p:nvSpPr>
        <p:spPr bwMode="auto">
          <a:xfrm flipV="1">
            <a:off x="4100512" y="2967038"/>
            <a:ext cx="6029325" cy="2443162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5" name="Line 18"/>
          <p:cNvSpPr>
            <a:spLocks noChangeShapeType="1"/>
          </p:cNvSpPr>
          <p:nvPr/>
        </p:nvSpPr>
        <p:spPr bwMode="auto">
          <a:xfrm>
            <a:off x="4100512" y="6070600"/>
            <a:ext cx="6000750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6" name="Line 19"/>
          <p:cNvSpPr>
            <a:spLocks noChangeShapeType="1"/>
          </p:cNvSpPr>
          <p:nvPr/>
        </p:nvSpPr>
        <p:spPr bwMode="auto">
          <a:xfrm flipV="1">
            <a:off x="4100512" y="2743200"/>
            <a:ext cx="12700" cy="33274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7" name="Line 20"/>
          <p:cNvSpPr>
            <a:spLocks noChangeShapeType="1"/>
          </p:cNvSpPr>
          <p:nvPr/>
        </p:nvSpPr>
        <p:spPr bwMode="auto">
          <a:xfrm flipV="1">
            <a:off x="4100512" y="6005513"/>
            <a:ext cx="1588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88" name="Rectangle 21"/>
          <p:cNvSpPr>
            <a:spLocks noChangeArrowheads="1"/>
          </p:cNvSpPr>
          <p:nvPr/>
        </p:nvSpPr>
        <p:spPr bwMode="auto">
          <a:xfrm>
            <a:off x="4113212" y="61087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89" name="Line 22"/>
          <p:cNvSpPr>
            <a:spLocks noChangeShapeType="1"/>
          </p:cNvSpPr>
          <p:nvPr/>
        </p:nvSpPr>
        <p:spPr bwMode="auto">
          <a:xfrm flipV="1">
            <a:off x="10101262" y="6005513"/>
            <a:ext cx="3175" cy="650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0" name="Rectangle 23"/>
          <p:cNvSpPr>
            <a:spLocks noChangeArrowheads="1"/>
          </p:cNvSpPr>
          <p:nvPr/>
        </p:nvSpPr>
        <p:spPr bwMode="auto">
          <a:xfrm>
            <a:off x="10071100" y="61087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0491" name="Line 24"/>
          <p:cNvSpPr>
            <a:spLocks noChangeShapeType="1"/>
          </p:cNvSpPr>
          <p:nvPr/>
        </p:nvSpPr>
        <p:spPr bwMode="auto">
          <a:xfrm>
            <a:off x="4100512" y="6070600"/>
            <a:ext cx="52388" cy="317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2" name="Rectangle 25"/>
          <p:cNvSpPr>
            <a:spLocks noChangeArrowheads="1"/>
          </p:cNvSpPr>
          <p:nvPr/>
        </p:nvSpPr>
        <p:spPr bwMode="auto">
          <a:xfrm>
            <a:off x="4002087" y="5964238"/>
            <a:ext cx="6826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0493" name="Oval 26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4" name="Oval 27"/>
          <p:cNvSpPr>
            <a:spLocks noChangeArrowheads="1"/>
          </p:cNvSpPr>
          <p:nvPr/>
        </p:nvSpPr>
        <p:spPr bwMode="auto">
          <a:xfrm>
            <a:off x="4333875" y="5254625"/>
            <a:ext cx="123825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5" name="Oval 28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6" name="Oval 29"/>
          <p:cNvSpPr>
            <a:spLocks noChangeArrowheads="1"/>
          </p:cNvSpPr>
          <p:nvPr/>
        </p:nvSpPr>
        <p:spPr bwMode="auto">
          <a:xfrm>
            <a:off x="4638675" y="4576763"/>
            <a:ext cx="125412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7" name="Oval 30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8" name="Oval 31"/>
          <p:cNvSpPr>
            <a:spLocks noChangeArrowheads="1"/>
          </p:cNvSpPr>
          <p:nvPr/>
        </p:nvSpPr>
        <p:spPr bwMode="auto">
          <a:xfrm>
            <a:off x="4940300" y="5180013"/>
            <a:ext cx="127000" cy="112712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499" name="Oval 32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0" name="Oval 33"/>
          <p:cNvSpPr>
            <a:spLocks noChangeArrowheads="1"/>
          </p:cNvSpPr>
          <p:nvPr/>
        </p:nvSpPr>
        <p:spPr bwMode="auto">
          <a:xfrm>
            <a:off x="5232400" y="5267325"/>
            <a:ext cx="125412" cy="117475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1" name="Oval 34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2" name="Oval 35"/>
          <p:cNvSpPr>
            <a:spLocks noChangeArrowheads="1"/>
          </p:cNvSpPr>
          <p:nvPr/>
        </p:nvSpPr>
        <p:spPr bwMode="auto">
          <a:xfrm>
            <a:off x="5537200" y="4948238"/>
            <a:ext cx="122237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3" name="Oval 36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4" name="Oval 37"/>
          <p:cNvSpPr>
            <a:spLocks noChangeArrowheads="1"/>
          </p:cNvSpPr>
          <p:nvPr/>
        </p:nvSpPr>
        <p:spPr bwMode="auto">
          <a:xfrm>
            <a:off x="5842000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5" name="Oval 38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6" name="Oval 39"/>
          <p:cNvSpPr>
            <a:spLocks noChangeArrowheads="1"/>
          </p:cNvSpPr>
          <p:nvPr/>
        </p:nvSpPr>
        <p:spPr bwMode="auto">
          <a:xfrm>
            <a:off x="6132512" y="430847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7" name="Oval 40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8" name="Oval 41"/>
          <p:cNvSpPr>
            <a:spLocks noChangeArrowheads="1"/>
          </p:cNvSpPr>
          <p:nvPr/>
        </p:nvSpPr>
        <p:spPr bwMode="auto">
          <a:xfrm>
            <a:off x="6437312" y="4614863"/>
            <a:ext cx="123825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09" name="Oval 42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0" name="Oval 43"/>
          <p:cNvSpPr>
            <a:spLocks noChangeArrowheads="1"/>
          </p:cNvSpPr>
          <p:nvPr/>
        </p:nvSpPr>
        <p:spPr bwMode="auto">
          <a:xfrm>
            <a:off x="6740525" y="3886200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1" name="Oval 44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2" name="Oval 45"/>
          <p:cNvSpPr>
            <a:spLocks noChangeArrowheads="1"/>
          </p:cNvSpPr>
          <p:nvPr/>
        </p:nvSpPr>
        <p:spPr bwMode="auto">
          <a:xfrm>
            <a:off x="7043737" y="4270375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3" name="Oval 46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4" name="Oval 47"/>
          <p:cNvSpPr>
            <a:spLocks noChangeArrowheads="1"/>
          </p:cNvSpPr>
          <p:nvPr/>
        </p:nvSpPr>
        <p:spPr bwMode="auto">
          <a:xfrm>
            <a:off x="7335837" y="3989388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5" name="Oval 48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6" name="Oval 49"/>
          <p:cNvSpPr>
            <a:spLocks noChangeArrowheads="1"/>
          </p:cNvSpPr>
          <p:nvPr/>
        </p:nvSpPr>
        <p:spPr bwMode="auto">
          <a:xfrm>
            <a:off x="7642225" y="4179888"/>
            <a:ext cx="12065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7" name="Oval 50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8" name="Oval 51"/>
          <p:cNvSpPr>
            <a:spLocks noChangeArrowheads="1"/>
          </p:cNvSpPr>
          <p:nvPr/>
        </p:nvSpPr>
        <p:spPr bwMode="auto">
          <a:xfrm>
            <a:off x="7942262" y="3617913"/>
            <a:ext cx="127000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19" name="Oval 52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0" name="Oval 53"/>
          <p:cNvSpPr>
            <a:spLocks noChangeArrowheads="1"/>
          </p:cNvSpPr>
          <p:nvPr/>
        </p:nvSpPr>
        <p:spPr bwMode="auto">
          <a:xfrm>
            <a:off x="8234362" y="4078288"/>
            <a:ext cx="125413" cy="115887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1" name="Oval 54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2" name="Oval 55"/>
          <p:cNvSpPr>
            <a:spLocks noChangeArrowheads="1"/>
          </p:cNvSpPr>
          <p:nvPr/>
        </p:nvSpPr>
        <p:spPr bwMode="auto">
          <a:xfrm>
            <a:off x="8537575" y="3567113"/>
            <a:ext cx="123825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3" name="Oval 56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4" name="Oval 57"/>
          <p:cNvSpPr>
            <a:spLocks noChangeArrowheads="1"/>
          </p:cNvSpPr>
          <p:nvPr/>
        </p:nvSpPr>
        <p:spPr bwMode="auto">
          <a:xfrm>
            <a:off x="8843962" y="34512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5" name="Oval 58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6" name="Oval 59"/>
          <p:cNvSpPr>
            <a:spLocks noChangeArrowheads="1"/>
          </p:cNvSpPr>
          <p:nvPr/>
        </p:nvSpPr>
        <p:spPr bwMode="auto">
          <a:xfrm>
            <a:off x="9132887" y="33877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7" name="Oval 60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8" name="Oval 61"/>
          <p:cNvSpPr>
            <a:spLocks noChangeArrowheads="1"/>
          </p:cNvSpPr>
          <p:nvPr/>
        </p:nvSpPr>
        <p:spPr bwMode="auto">
          <a:xfrm>
            <a:off x="9436100" y="3017838"/>
            <a:ext cx="127000" cy="114300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29" name="Oval 62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0" name="Oval 63"/>
          <p:cNvSpPr>
            <a:spLocks noChangeArrowheads="1"/>
          </p:cNvSpPr>
          <p:nvPr/>
        </p:nvSpPr>
        <p:spPr bwMode="auto">
          <a:xfrm>
            <a:off x="9742487" y="3425825"/>
            <a:ext cx="123825" cy="115888"/>
          </a:xfrm>
          <a:prstGeom prst="ellipse">
            <a:avLst/>
          </a:prstGeom>
          <a:solidFill>
            <a:srgbClr val="FF0000"/>
          </a:solidFill>
          <a:ln w="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531" name="Line 66"/>
          <p:cNvSpPr>
            <a:spLocks noChangeShapeType="1"/>
          </p:cNvSpPr>
          <p:nvPr/>
        </p:nvSpPr>
        <p:spPr bwMode="auto">
          <a:xfrm flipH="1" flipV="1">
            <a:off x="6780212" y="3886200"/>
            <a:ext cx="0" cy="220980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20532" name="Line 67"/>
          <p:cNvSpPr>
            <a:spLocks noChangeShapeType="1"/>
          </p:cNvSpPr>
          <p:nvPr/>
        </p:nvSpPr>
        <p:spPr bwMode="auto">
          <a:xfrm flipH="1">
            <a:off x="4075112" y="391160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3" name="Picture 68" descr="txp_fig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679825" y="4170363"/>
            <a:ext cx="280987" cy="4445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4" name="Line 69"/>
          <p:cNvSpPr>
            <a:spLocks noChangeShapeType="1"/>
          </p:cNvSpPr>
          <p:nvPr/>
        </p:nvSpPr>
        <p:spPr bwMode="auto">
          <a:xfrm flipH="1">
            <a:off x="4084637" y="4286250"/>
            <a:ext cx="2736850" cy="0"/>
          </a:xfrm>
          <a:prstGeom prst="line">
            <a:avLst/>
          </a:prstGeom>
          <a:noFill/>
          <a:ln w="28575">
            <a:solidFill>
              <a:schemeClr val="tx1"/>
            </a:solidFill>
            <a:prstDash val="dash"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20535" name="Picture 70" descr="txp_fig"/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3689350" y="3619500"/>
            <a:ext cx="268287" cy="341313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</p:pic>
      <p:sp>
        <p:nvSpPr>
          <p:cNvPr id="20536" name="Line 71"/>
          <p:cNvSpPr>
            <a:spLocks noChangeShapeType="1"/>
          </p:cNvSpPr>
          <p:nvPr/>
        </p:nvSpPr>
        <p:spPr bwMode="auto">
          <a:xfrm>
            <a:off x="5253037" y="3894138"/>
            <a:ext cx="0" cy="393700"/>
          </a:xfrm>
          <a:prstGeom prst="line">
            <a:avLst/>
          </a:prstGeom>
          <a:noFill/>
          <a:ln w="28575">
            <a:solidFill>
              <a:schemeClr val="accent2"/>
            </a:solidFill>
            <a:round/>
            <a:headEnd type="triangle" w="lg" len="lg"/>
            <a:tailEnd type="triangle" w="lg" len="lg"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sp>
        <p:nvSpPr>
          <p:cNvPr id="20537" name="Text Box 72"/>
          <p:cNvSpPr txBox="1">
            <a:spLocks noChangeArrowheads="1"/>
          </p:cNvSpPr>
          <p:nvPr/>
        </p:nvSpPr>
        <p:spPr bwMode="auto">
          <a:xfrm>
            <a:off x="4333875" y="3300413"/>
            <a:ext cx="2574925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chemeClr val="accent2"/>
                </a:solidFill>
                <a:cs typeface="Arial" charset="0"/>
              </a:rPr>
              <a:t>Error or “residual”</a:t>
            </a:r>
          </a:p>
        </p:txBody>
      </p:sp>
      <p:sp>
        <p:nvSpPr>
          <p:cNvPr id="20538" name="Text Box 73"/>
          <p:cNvSpPr txBox="1">
            <a:spLocks noChangeArrowheads="1"/>
          </p:cNvSpPr>
          <p:nvPr/>
        </p:nvSpPr>
        <p:spPr bwMode="auto">
          <a:xfrm>
            <a:off x="2128837" y="4135438"/>
            <a:ext cx="15414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Prediction</a:t>
            </a:r>
          </a:p>
        </p:txBody>
      </p:sp>
      <p:sp>
        <p:nvSpPr>
          <p:cNvPr id="20539" name="Text Box 74"/>
          <p:cNvSpPr txBox="1">
            <a:spLocks noChangeArrowheads="1"/>
          </p:cNvSpPr>
          <p:nvPr/>
        </p:nvSpPr>
        <p:spPr bwMode="auto">
          <a:xfrm>
            <a:off x="1858962" y="3502025"/>
            <a:ext cx="1828800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cs typeface="Arial" charset="0"/>
              </a:rPr>
              <a:t>Observation</a:t>
            </a:r>
          </a:p>
        </p:txBody>
      </p:sp>
      <p:pic>
        <p:nvPicPr>
          <p:cNvPr id="76" name="Picture 75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253414" y="6146800"/>
            <a:ext cx="985586" cy="393999"/>
          </a:xfrm>
          <a:prstGeom prst="rect">
            <a:avLst/>
          </a:prstGeom>
          <a:noFill/>
          <a:ln/>
          <a:effectLst/>
        </p:spPr>
      </p:pic>
      <p:pic>
        <p:nvPicPr>
          <p:cNvPr id="21565" name="Picture 84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58000" y="1447800"/>
            <a:ext cx="3567113" cy="97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67" name="Picture 83" descr="txp_fig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1905000" y="1676400"/>
            <a:ext cx="4724400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3706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Minimizing Error</a:t>
            </a:r>
          </a:p>
        </p:txBody>
      </p:sp>
      <p:pic>
        <p:nvPicPr>
          <p:cNvPr id="20" name="Picture 1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909763" y="1905001"/>
            <a:ext cx="4264005" cy="913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587627" y="2895600"/>
            <a:ext cx="5270373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871" name="Text Box 12"/>
          <p:cNvSpPr txBox="1">
            <a:spLocks noChangeArrowheads="1"/>
          </p:cNvSpPr>
          <p:nvPr/>
        </p:nvSpPr>
        <p:spPr bwMode="auto">
          <a:xfrm>
            <a:off x="457200" y="4800600"/>
            <a:ext cx="4495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Approximate q update explained:</a:t>
            </a:r>
          </a:p>
        </p:txBody>
      </p:sp>
      <p:pic>
        <p:nvPicPr>
          <p:cNvPr id="25" name="Picture 24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792288" y="3886200"/>
            <a:ext cx="5065712" cy="84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26" descr="txp_fig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816100" y="5410200"/>
            <a:ext cx="7556500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 Box 12"/>
          <p:cNvSpPr txBox="1">
            <a:spLocks noChangeArrowheads="1"/>
          </p:cNvSpPr>
          <p:nvPr/>
        </p:nvSpPr>
        <p:spPr bwMode="auto">
          <a:xfrm>
            <a:off x="457200" y="1295400"/>
            <a:ext cx="1112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Imagine we had only one point x, with features f(x), target value y, and weights w:</a:t>
            </a:r>
          </a:p>
        </p:txBody>
      </p:sp>
      <p:sp>
        <p:nvSpPr>
          <p:cNvPr id="22539" name="TextBox 27"/>
          <p:cNvSpPr txBox="1">
            <a:spLocks noChangeArrowheads="1"/>
          </p:cNvSpPr>
          <p:nvPr/>
        </p:nvSpPr>
        <p:spPr bwMode="auto">
          <a:xfrm>
            <a:off x="4724400" y="6015335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“target”</a:t>
            </a:r>
          </a:p>
        </p:txBody>
      </p:sp>
      <p:sp>
        <p:nvSpPr>
          <p:cNvPr id="22540" name="TextBox 28"/>
          <p:cNvSpPr txBox="1">
            <a:spLocks noChangeArrowheads="1"/>
          </p:cNvSpPr>
          <p:nvPr/>
        </p:nvSpPr>
        <p:spPr bwMode="auto">
          <a:xfrm>
            <a:off x="6781800" y="6019800"/>
            <a:ext cx="190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>
                <a:latin typeface="Calibri" pitchFamily="34" charset="0"/>
              </a:rPr>
              <a:t>“prediction”</a:t>
            </a: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543800" y="2286169"/>
            <a:ext cx="4148098" cy="209211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96102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71" grpId="0"/>
      <p:bldP spid="17" grpId="0"/>
      <p:bldP spid="22539" grpId="0"/>
      <p:bldP spid="2254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Powerful Function Approximation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96A4D65-1D9B-A746-BCB7-57E98FD497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Linear: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Polynomial:</a:t>
            </a:r>
          </a:p>
          <a:p>
            <a:endParaRPr lang="en-US" dirty="0"/>
          </a:p>
          <a:p>
            <a:endParaRPr lang="en-US" sz="1200" dirty="0"/>
          </a:p>
          <a:p>
            <a:r>
              <a:rPr lang="en-US" dirty="0"/>
              <a:t>Neural Network: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1BEAE0-CD6B-3845-86EC-FBDEF7A8C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86"/>
          <a:stretch/>
        </p:blipFill>
        <p:spPr>
          <a:xfrm>
            <a:off x="1371600" y="1905000"/>
            <a:ext cx="10109200" cy="5524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10E339-721D-0F48-A255-4CF9D10DE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379965"/>
            <a:ext cx="11341100" cy="520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F7BE2FB-6D6A-EA4F-85DF-8961AF27DD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986"/>
          <a:stretch/>
        </p:blipFill>
        <p:spPr>
          <a:xfrm>
            <a:off x="1371600" y="4823181"/>
            <a:ext cx="10109200" cy="5524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282DDC8-7ED3-324B-A53B-8DA64E7C8A4F}"/>
              </a:ext>
            </a:extLst>
          </p:cNvPr>
          <p:cNvSpPr txBox="1"/>
          <p:nvPr/>
        </p:nvSpPr>
        <p:spPr>
          <a:xfrm>
            <a:off x="5033479" y="6153810"/>
            <a:ext cx="27854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Palatino" pitchFamily="2" charset="77"/>
                <a:ea typeface="Palatino" pitchFamily="2" charset="77"/>
                <a:cs typeface="Calibri"/>
              </a:rPr>
              <a:t>Learn These Too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EA71D63-2EB2-DD40-A9A4-E7201036A3B4}"/>
              </a:ext>
            </a:extLst>
          </p:cNvPr>
          <p:cNvCxnSpPr>
            <a:cxnSpLocks/>
          </p:cNvCxnSpPr>
          <p:nvPr/>
        </p:nvCxnSpPr>
        <p:spPr>
          <a:xfrm flipH="1" flipV="1">
            <a:off x="4800601" y="5405908"/>
            <a:ext cx="457200" cy="7144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BD921E3-17E1-814D-91DB-10AFB826F2EF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6426201" y="5450874"/>
            <a:ext cx="397809" cy="70293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44762A8-EFAB-0246-A605-077DA4D88FDF}"/>
              </a:ext>
            </a:extLst>
          </p:cNvPr>
          <p:cNvCxnSpPr>
            <a:cxnSpLocks/>
          </p:cNvCxnSpPr>
          <p:nvPr/>
        </p:nvCxnSpPr>
        <p:spPr>
          <a:xfrm flipV="1">
            <a:off x="7543801" y="5450875"/>
            <a:ext cx="3048000" cy="702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095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Powerful Function Approximation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A176A98-B075-E045-BB62-E02DCDFE07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6750" y="2439811"/>
            <a:ext cx="10858500" cy="1028700"/>
          </a:xfrm>
        </p:spPr>
      </p:pic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CC35BDB3-69C6-4049-B9C3-33B4C16CF72F}"/>
              </a:ext>
            </a:extLst>
          </p:cNvPr>
          <p:cNvSpPr txBox="1">
            <a:spLocks/>
          </p:cNvSpPr>
          <p:nvPr/>
        </p:nvSpPr>
        <p:spPr bwMode="auto">
          <a:xfrm>
            <a:off x="406400" y="1117600"/>
            <a:ext cx="11379200" cy="490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marL="342882" indent="-342882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Courier New"/>
              <a:buChar char="o"/>
              <a:defRPr sz="3200">
                <a:solidFill>
                  <a:schemeClr val="tx1"/>
                </a:solidFill>
                <a:latin typeface="Palatino"/>
                <a:ea typeface="+mn-ea"/>
                <a:cs typeface="Palatino"/>
              </a:defRPr>
            </a:lvl1pPr>
            <a:lvl2pPr marL="742913" indent="-285737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Courier New"/>
              <a:buChar char="o"/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2pPr>
            <a:lvl3pPr marL="114294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Courier New"/>
              <a:buChar char="o"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3pPr>
            <a:lvl4pPr marL="1600120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Courier New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4pPr>
            <a:lvl5pPr marL="2057298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Courier New"/>
              <a:buChar char="o"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Palatino"/>
                <a:cs typeface="Palatino"/>
              </a:defRPr>
            </a:lvl5pPr>
            <a:lvl6pPr marL="2514474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971652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428829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886006" indent="-228589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Summary of iterative feature update equation!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B2A82D-6324-1A43-B8EF-0DB5F5D5C0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3333" y="4790722"/>
            <a:ext cx="7543800" cy="46990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AABD14-87F4-FA44-9FDD-D888FA8DA742}"/>
              </a:ext>
            </a:extLst>
          </p:cNvPr>
          <p:cNvCxnSpPr>
            <a:cxnSpLocks/>
          </p:cNvCxnSpPr>
          <p:nvPr/>
        </p:nvCxnSpPr>
        <p:spPr>
          <a:xfrm flipV="1">
            <a:off x="5486400" y="3680077"/>
            <a:ext cx="4343400" cy="93143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2589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2243137" y="1295400"/>
            <a:ext cx="7537450" cy="5127625"/>
          </a:xfrm>
          <a:prstGeom prst="rect">
            <a:avLst/>
          </a:prstGeom>
          <a:noFill/>
          <a:ln w="0">
            <a:solidFill>
              <a:srgbClr val="FFFFFF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1" name="Line 4"/>
          <p:cNvSpPr>
            <a:spLocks noChangeShapeType="1"/>
          </p:cNvSpPr>
          <p:nvPr/>
        </p:nvSpPr>
        <p:spPr bwMode="auto">
          <a:xfrm>
            <a:off x="2243137" y="6423025"/>
            <a:ext cx="7537450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2" name="Line 5"/>
          <p:cNvSpPr>
            <a:spLocks noChangeShapeType="1"/>
          </p:cNvSpPr>
          <p:nvPr/>
        </p:nvSpPr>
        <p:spPr bwMode="auto">
          <a:xfrm flipV="1">
            <a:off x="2243137" y="1295400"/>
            <a:ext cx="1588" cy="5127625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3" name="Line 6"/>
          <p:cNvSpPr>
            <a:spLocks noChangeShapeType="1"/>
          </p:cNvSpPr>
          <p:nvPr/>
        </p:nvSpPr>
        <p:spPr bwMode="auto">
          <a:xfrm flipV="1">
            <a:off x="22431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4" name="Rectangle 7"/>
          <p:cNvSpPr>
            <a:spLocks noChangeArrowheads="1"/>
          </p:cNvSpPr>
          <p:nvPr/>
        </p:nvSpPr>
        <p:spPr bwMode="auto">
          <a:xfrm>
            <a:off x="22415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2535" name="Line 8"/>
          <p:cNvSpPr>
            <a:spLocks noChangeShapeType="1"/>
          </p:cNvSpPr>
          <p:nvPr/>
        </p:nvSpPr>
        <p:spPr bwMode="auto">
          <a:xfrm flipV="1">
            <a:off x="29940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6" name="Rectangle 9"/>
          <p:cNvSpPr>
            <a:spLocks noChangeArrowheads="1"/>
          </p:cNvSpPr>
          <p:nvPr/>
        </p:nvSpPr>
        <p:spPr bwMode="auto">
          <a:xfrm>
            <a:off x="29924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</a:t>
            </a:r>
            <a:endParaRPr lang="en-US" sz="2400">
              <a:cs typeface="Arial" charset="0"/>
            </a:endParaRPr>
          </a:p>
        </p:txBody>
      </p:sp>
      <p:sp>
        <p:nvSpPr>
          <p:cNvPr id="22537" name="Line 10"/>
          <p:cNvSpPr>
            <a:spLocks noChangeShapeType="1"/>
          </p:cNvSpPr>
          <p:nvPr/>
        </p:nvSpPr>
        <p:spPr bwMode="auto">
          <a:xfrm flipV="1">
            <a:off x="374332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38" name="Rectangle 11"/>
          <p:cNvSpPr>
            <a:spLocks noChangeArrowheads="1"/>
          </p:cNvSpPr>
          <p:nvPr/>
        </p:nvSpPr>
        <p:spPr bwMode="auto">
          <a:xfrm>
            <a:off x="3741737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4</a:t>
            </a:r>
            <a:endParaRPr lang="en-US" sz="2400">
              <a:cs typeface="Arial" charset="0"/>
            </a:endParaRPr>
          </a:p>
        </p:txBody>
      </p:sp>
      <p:sp>
        <p:nvSpPr>
          <p:cNvPr id="22539" name="Line 12"/>
          <p:cNvSpPr>
            <a:spLocks noChangeShapeType="1"/>
          </p:cNvSpPr>
          <p:nvPr/>
        </p:nvSpPr>
        <p:spPr bwMode="auto">
          <a:xfrm flipV="1">
            <a:off x="45021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0" name="Rectangle 13"/>
          <p:cNvSpPr>
            <a:spLocks noChangeArrowheads="1"/>
          </p:cNvSpPr>
          <p:nvPr/>
        </p:nvSpPr>
        <p:spPr bwMode="auto">
          <a:xfrm>
            <a:off x="4500562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6</a:t>
            </a:r>
            <a:endParaRPr lang="en-US" sz="2400">
              <a:cs typeface="Arial" charset="0"/>
            </a:endParaRPr>
          </a:p>
        </p:txBody>
      </p:sp>
      <p:sp>
        <p:nvSpPr>
          <p:cNvPr id="22541" name="Line 14"/>
          <p:cNvSpPr>
            <a:spLocks noChangeShapeType="1"/>
          </p:cNvSpPr>
          <p:nvPr/>
        </p:nvSpPr>
        <p:spPr bwMode="auto">
          <a:xfrm flipV="1">
            <a:off x="525303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2" name="Rectangle 15"/>
          <p:cNvSpPr>
            <a:spLocks noChangeArrowheads="1"/>
          </p:cNvSpPr>
          <p:nvPr/>
        </p:nvSpPr>
        <p:spPr bwMode="auto">
          <a:xfrm>
            <a:off x="5251450" y="64516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8</a:t>
            </a:r>
            <a:endParaRPr lang="en-US" sz="2400">
              <a:cs typeface="Arial" charset="0"/>
            </a:endParaRPr>
          </a:p>
        </p:txBody>
      </p:sp>
      <p:sp>
        <p:nvSpPr>
          <p:cNvPr id="22543" name="Line 16"/>
          <p:cNvSpPr>
            <a:spLocks noChangeShapeType="1"/>
          </p:cNvSpPr>
          <p:nvPr/>
        </p:nvSpPr>
        <p:spPr bwMode="auto">
          <a:xfrm flipV="1">
            <a:off x="60118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4" name="Rectangle 17"/>
          <p:cNvSpPr>
            <a:spLocks noChangeArrowheads="1"/>
          </p:cNvSpPr>
          <p:nvPr/>
        </p:nvSpPr>
        <p:spPr bwMode="auto">
          <a:xfrm>
            <a:off x="59705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10</a:t>
            </a:r>
            <a:endParaRPr lang="en-US" sz="2400">
              <a:cs typeface="Arial" charset="0"/>
            </a:endParaRPr>
          </a:p>
        </p:txBody>
      </p:sp>
      <p:sp>
        <p:nvSpPr>
          <p:cNvPr id="22545" name="Line 18"/>
          <p:cNvSpPr>
            <a:spLocks noChangeShapeType="1"/>
          </p:cNvSpPr>
          <p:nvPr/>
        </p:nvSpPr>
        <p:spPr bwMode="auto">
          <a:xfrm flipV="1">
            <a:off x="67627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6" name="Rectangle 19"/>
          <p:cNvSpPr>
            <a:spLocks noChangeArrowheads="1"/>
          </p:cNvSpPr>
          <p:nvPr/>
        </p:nvSpPr>
        <p:spPr bwMode="auto">
          <a:xfrm>
            <a:off x="67214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12</a:t>
            </a:r>
            <a:endParaRPr lang="en-US" sz="2400">
              <a:cs typeface="Arial" charset="0"/>
            </a:endParaRPr>
          </a:p>
        </p:txBody>
      </p:sp>
      <p:sp>
        <p:nvSpPr>
          <p:cNvPr id="22547" name="Line 20"/>
          <p:cNvSpPr>
            <a:spLocks noChangeShapeType="1"/>
          </p:cNvSpPr>
          <p:nvPr/>
        </p:nvSpPr>
        <p:spPr bwMode="auto">
          <a:xfrm flipV="1">
            <a:off x="7512050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48" name="Rectangle 21"/>
          <p:cNvSpPr>
            <a:spLocks noChangeArrowheads="1"/>
          </p:cNvSpPr>
          <p:nvPr/>
        </p:nvSpPr>
        <p:spPr bwMode="auto">
          <a:xfrm>
            <a:off x="7470775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14</a:t>
            </a:r>
            <a:endParaRPr lang="en-US" sz="2400">
              <a:cs typeface="Arial" charset="0"/>
            </a:endParaRPr>
          </a:p>
        </p:txBody>
      </p:sp>
      <p:sp>
        <p:nvSpPr>
          <p:cNvPr id="22549" name="Line 22"/>
          <p:cNvSpPr>
            <a:spLocks noChangeShapeType="1"/>
          </p:cNvSpPr>
          <p:nvPr/>
        </p:nvSpPr>
        <p:spPr bwMode="auto">
          <a:xfrm flipV="1">
            <a:off x="8270875" y="6346825"/>
            <a:ext cx="1587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0" name="Rectangle 23"/>
          <p:cNvSpPr>
            <a:spLocks noChangeArrowheads="1"/>
          </p:cNvSpPr>
          <p:nvPr/>
        </p:nvSpPr>
        <p:spPr bwMode="auto">
          <a:xfrm>
            <a:off x="8229600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16</a:t>
            </a:r>
            <a:endParaRPr lang="en-US" sz="2400">
              <a:cs typeface="Arial" charset="0"/>
            </a:endParaRPr>
          </a:p>
        </p:txBody>
      </p:sp>
      <p:sp>
        <p:nvSpPr>
          <p:cNvPr id="22551" name="Line 24"/>
          <p:cNvSpPr>
            <a:spLocks noChangeShapeType="1"/>
          </p:cNvSpPr>
          <p:nvPr/>
        </p:nvSpPr>
        <p:spPr bwMode="auto">
          <a:xfrm flipV="1">
            <a:off x="9021762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2" name="Rectangle 25"/>
          <p:cNvSpPr>
            <a:spLocks noChangeArrowheads="1"/>
          </p:cNvSpPr>
          <p:nvPr/>
        </p:nvSpPr>
        <p:spPr bwMode="auto">
          <a:xfrm>
            <a:off x="8980487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18</a:t>
            </a:r>
            <a:endParaRPr lang="en-US" sz="2400">
              <a:cs typeface="Arial" charset="0"/>
            </a:endParaRPr>
          </a:p>
        </p:txBody>
      </p:sp>
      <p:sp>
        <p:nvSpPr>
          <p:cNvPr id="22553" name="Line 26"/>
          <p:cNvSpPr>
            <a:spLocks noChangeShapeType="1"/>
          </p:cNvSpPr>
          <p:nvPr/>
        </p:nvSpPr>
        <p:spPr bwMode="auto">
          <a:xfrm flipV="1">
            <a:off x="9780587" y="6346825"/>
            <a:ext cx="1588" cy="76200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4" name="Rectangle 27"/>
          <p:cNvSpPr>
            <a:spLocks noChangeArrowheads="1"/>
          </p:cNvSpPr>
          <p:nvPr/>
        </p:nvSpPr>
        <p:spPr bwMode="auto">
          <a:xfrm>
            <a:off x="9739312" y="64516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2555" name="Line 28"/>
          <p:cNvSpPr>
            <a:spLocks noChangeShapeType="1"/>
          </p:cNvSpPr>
          <p:nvPr/>
        </p:nvSpPr>
        <p:spPr bwMode="auto">
          <a:xfrm>
            <a:off x="2243137" y="6423025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6" name="Rectangle 29"/>
          <p:cNvSpPr>
            <a:spLocks noChangeArrowheads="1"/>
          </p:cNvSpPr>
          <p:nvPr/>
        </p:nvSpPr>
        <p:spPr bwMode="auto">
          <a:xfrm>
            <a:off x="2057400" y="6346825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-15</a:t>
            </a:r>
            <a:endParaRPr lang="en-US" sz="2400">
              <a:cs typeface="Arial" charset="0"/>
            </a:endParaRPr>
          </a:p>
        </p:txBody>
      </p:sp>
      <p:sp>
        <p:nvSpPr>
          <p:cNvPr id="22557" name="Line 30"/>
          <p:cNvSpPr>
            <a:spLocks noChangeShapeType="1"/>
          </p:cNvSpPr>
          <p:nvPr/>
        </p:nvSpPr>
        <p:spPr bwMode="auto">
          <a:xfrm>
            <a:off x="2243137" y="58531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58" name="Rectangle 31"/>
          <p:cNvSpPr>
            <a:spLocks noChangeArrowheads="1"/>
          </p:cNvSpPr>
          <p:nvPr/>
        </p:nvSpPr>
        <p:spPr bwMode="auto">
          <a:xfrm>
            <a:off x="2057400" y="5776913"/>
            <a:ext cx="182562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-10</a:t>
            </a:r>
            <a:endParaRPr lang="en-US" sz="2400">
              <a:cs typeface="Arial" charset="0"/>
            </a:endParaRPr>
          </a:p>
        </p:txBody>
      </p:sp>
      <p:sp>
        <p:nvSpPr>
          <p:cNvPr id="22559" name="Line 32"/>
          <p:cNvSpPr>
            <a:spLocks noChangeShapeType="1"/>
          </p:cNvSpPr>
          <p:nvPr/>
        </p:nvSpPr>
        <p:spPr bwMode="auto">
          <a:xfrm>
            <a:off x="2243137" y="5281613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0" name="Rectangle 33"/>
          <p:cNvSpPr>
            <a:spLocks noChangeArrowheads="1"/>
          </p:cNvSpPr>
          <p:nvPr/>
        </p:nvSpPr>
        <p:spPr bwMode="auto">
          <a:xfrm>
            <a:off x="2125662" y="5205413"/>
            <a:ext cx="112713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-5</a:t>
            </a:r>
            <a:endParaRPr lang="en-US" sz="2400">
              <a:cs typeface="Arial" charset="0"/>
            </a:endParaRPr>
          </a:p>
        </p:txBody>
      </p:sp>
      <p:sp>
        <p:nvSpPr>
          <p:cNvPr id="22561" name="Line 34"/>
          <p:cNvSpPr>
            <a:spLocks noChangeShapeType="1"/>
          </p:cNvSpPr>
          <p:nvPr/>
        </p:nvSpPr>
        <p:spPr bwMode="auto">
          <a:xfrm>
            <a:off x="2243137" y="4711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2" name="Rectangle 35"/>
          <p:cNvSpPr>
            <a:spLocks noChangeArrowheads="1"/>
          </p:cNvSpPr>
          <p:nvPr/>
        </p:nvSpPr>
        <p:spPr bwMode="auto">
          <a:xfrm>
            <a:off x="2165350" y="46355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0</a:t>
            </a:r>
            <a:endParaRPr lang="en-US" sz="2400">
              <a:cs typeface="Arial" charset="0"/>
            </a:endParaRPr>
          </a:p>
        </p:txBody>
      </p:sp>
      <p:sp>
        <p:nvSpPr>
          <p:cNvPr id="22563" name="Line 36"/>
          <p:cNvSpPr>
            <a:spLocks noChangeShapeType="1"/>
          </p:cNvSpPr>
          <p:nvPr/>
        </p:nvSpPr>
        <p:spPr bwMode="auto">
          <a:xfrm>
            <a:off x="2243137" y="41402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4" name="Rectangle 37"/>
          <p:cNvSpPr>
            <a:spLocks noChangeArrowheads="1"/>
          </p:cNvSpPr>
          <p:nvPr/>
        </p:nvSpPr>
        <p:spPr bwMode="auto">
          <a:xfrm>
            <a:off x="2165350" y="4064000"/>
            <a:ext cx="6985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5</a:t>
            </a:r>
            <a:endParaRPr lang="en-US" sz="2400">
              <a:cs typeface="Arial" charset="0"/>
            </a:endParaRPr>
          </a:p>
        </p:txBody>
      </p:sp>
      <p:sp>
        <p:nvSpPr>
          <p:cNvPr id="22565" name="Line 38"/>
          <p:cNvSpPr>
            <a:spLocks noChangeShapeType="1"/>
          </p:cNvSpPr>
          <p:nvPr/>
        </p:nvSpPr>
        <p:spPr bwMode="auto">
          <a:xfrm>
            <a:off x="2243137" y="35687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6" name="Rectangle 39"/>
          <p:cNvSpPr>
            <a:spLocks noChangeArrowheads="1"/>
          </p:cNvSpPr>
          <p:nvPr/>
        </p:nvSpPr>
        <p:spPr bwMode="auto">
          <a:xfrm>
            <a:off x="2098675" y="34925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10</a:t>
            </a:r>
            <a:endParaRPr lang="en-US" sz="2400">
              <a:cs typeface="Arial" charset="0"/>
            </a:endParaRPr>
          </a:p>
        </p:txBody>
      </p:sp>
      <p:sp>
        <p:nvSpPr>
          <p:cNvPr id="22567" name="Line 40"/>
          <p:cNvSpPr>
            <a:spLocks noChangeShapeType="1"/>
          </p:cNvSpPr>
          <p:nvPr/>
        </p:nvSpPr>
        <p:spPr bwMode="auto">
          <a:xfrm>
            <a:off x="2243137" y="2998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68" name="Rectangle 41"/>
          <p:cNvSpPr>
            <a:spLocks noChangeArrowheads="1"/>
          </p:cNvSpPr>
          <p:nvPr/>
        </p:nvSpPr>
        <p:spPr bwMode="auto">
          <a:xfrm>
            <a:off x="2098675" y="2922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15</a:t>
            </a:r>
            <a:endParaRPr lang="en-US" sz="2400">
              <a:cs typeface="Arial" charset="0"/>
            </a:endParaRPr>
          </a:p>
        </p:txBody>
      </p:sp>
      <p:sp>
        <p:nvSpPr>
          <p:cNvPr id="22569" name="Line 42"/>
          <p:cNvSpPr>
            <a:spLocks noChangeShapeType="1"/>
          </p:cNvSpPr>
          <p:nvPr/>
        </p:nvSpPr>
        <p:spPr bwMode="auto">
          <a:xfrm>
            <a:off x="2243137" y="24272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0" name="Rectangle 43"/>
          <p:cNvSpPr>
            <a:spLocks noChangeArrowheads="1"/>
          </p:cNvSpPr>
          <p:nvPr/>
        </p:nvSpPr>
        <p:spPr bwMode="auto">
          <a:xfrm>
            <a:off x="2098675" y="23510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20</a:t>
            </a:r>
            <a:endParaRPr lang="en-US" sz="2400">
              <a:cs typeface="Arial" charset="0"/>
            </a:endParaRPr>
          </a:p>
        </p:txBody>
      </p:sp>
      <p:sp>
        <p:nvSpPr>
          <p:cNvPr id="22571" name="Line 44"/>
          <p:cNvSpPr>
            <a:spLocks noChangeShapeType="1"/>
          </p:cNvSpPr>
          <p:nvPr/>
        </p:nvSpPr>
        <p:spPr bwMode="auto">
          <a:xfrm>
            <a:off x="2243137" y="1855788"/>
            <a:ext cx="66675" cy="1587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2" name="Rectangle 45"/>
          <p:cNvSpPr>
            <a:spLocks noChangeArrowheads="1"/>
          </p:cNvSpPr>
          <p:nvPr/>
        </p:nvSpPr>
        <p:spPr bwMode="auto">
          <a:xfrm>
            <a:off x="2098675" y="1779588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25</a:t>
            </a:r>
            <a:endParaRPr lang="en-US" sz="2400">
              <a:cs typeface="Arial" charset="0"/>
            </a:endParaRPr>
          </a:p>
        </p:txBody>
      </p:sp>
      <p:sp>
        <p:nvSpPr>
          <p:cNvPr id="22573" name="Line 46"/>
          <p:cNvSpPr>
            <a:spLocks noChangeShapeType="1"/>
          </p:cNvSpPr>
          <p:nvPr/>
        </p:nvSpPr>
        <p:spPr bwMode="auto">
          <a:xfrm>
            <a:off x="2243137" y="1295400"/>
            <a:ext cx="66675" cy="1588"/>
          </a:xfrm>
          <a:prstGeom prst="line">
            <a:avLst/>
          </a:prstGeom>
          <a:noFill/>
          <a:ln w="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4" name="Rectangle 47"/>
          <p:cNvSpPr>
            <a:spLocks noChangeArrowheads="1"/>
          </p:cNvSpPr>
          <p:nvPr/>
        </p:nvSpPr>
        <p:spPr bwMode="auto">
          <a:xfrm>
            <a:off x="2098675" y="1219200"/>
            <a:ext cx="1397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/>
            <a:r>
              <a:rPr lang="en-US" sz="1000">
                <a:solidFill>
                  <a:srgbClr val="000000"/>
                </a:solidFill>
                <a:latin typeface="Helvetica" pitchFamily="34" charset="0"/>
                <a:cs typeface="Arial" charset="0"/>
              </a:rPr>
              <a:t>30</a:t>
            </a:r>
            <a:endParaRPr lang="en-US" sz="2400">
              <a:cs typeface="Arial" charset="0"/>
            </a:endParaRPr>
          </a:p>
        </p:txBody>
      </p:sp>
      <p:sp>
        <p:nvSpPr>
          <p:cNvPr id="22575" name="Oval 48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6" name="Oval 49"/>
          <p:cNvSpPr>
            <a:spLocks noChangeArrowheads="1"/>
          </p:cNvSpPr>
          <p:nvPr/>
        </p:nvSpPr>
        <p:spPr bwMode="auto">
          <a:xfrm>
            <a:off x="2576512" y="4549775"/>
            <a:ext cx="84138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7" name="Oval 50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8" name="Oval 51"/>
          <p:cNvSpPr>
            <a:spLocks noChangeArrowheads="1"/>
          </p:cNvSpPr>
          <p:nvPr/>
        </p:nvSpPr>
        <p:spPr bwMode="auto">
          <a:xfrm>
            <a:off x="2955925" y="483393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79" name="Oval 52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0" name="Oval 53"/>
          <p:cNvSpPr>
            <a:spLocks noChangeArrowheads="1"/>
          </p:cNvSpPr>
          <p:nvPr/>
        </p:nvSpPr>
        <p:spPr bwMode="auto">
          <a:xfrm>
            <a:off x="3335337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1" name="Oval 54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2" name="Oval 55"/>
          <p:cNvSpPr>
            <a:spLocks noChangeArrowheads="1"/>
          </p:cNvSpPr>
          <p:nvPr/>
        </p:nvSpPr>
        <p:spPr bwMode="auto">
          <a:xfrm>
            <a:off x="3705225" y="52435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3" name="Oval 56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4" name="Oval 57"/>
          <p:cNvSpPr>
            <a:spLocks noChangeArrowheads="1"/>
          </p:cNvSpPr>
          <p:nvPr/>
        </p:nvSpPr>
        <p:spPr bwMode="auto">
          <a:xfrm>
            <a:off x="4084637" y="54340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5" name="Oval 58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6" name="Oval 59"/>
          <p:cNvSpPr>
            <a:spLocks noChangeArrowheads="1"/>
          </p:cNvSpPr>
          <p:nvPr/>
        </p:nvSpPr>
        <p:spPr bwMode="auto">
          <a:xfrm>
            <a:off x="4464050" y="53387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7" name="Oval 60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8" name="Oval 61"/>
          <p:cNvSpPr>
            <a:spLocks noChangeArrowheads="1"/>
          </p:cNvSpPr>
          <p:nvPr/>
        </p:nvSpPr>
        <p:spPr bwMode="auto">
          <a:xfrm>
            <a:off x="4835525" y="5081588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89" name="Oval 62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0" name="Oval 63"/>
          <p:cNvSpPr>
            <a:spLocks noChangeArrowheads="1"/>
          </p:cNvSpPr>
          <p:nvPr/>
        </p:nvSpPr>
        <p:spPr bwMode="auto">
          <a:xfrm>
            <a:off x="5214937" y="49196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1" name="Oval 64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2" name="Oval 65"/>
          <p:cNvSpPr>
            <a:spLocks noChangeArrowheads="1"/>
          </p:cNvSpPr>
          <p:nvPr/>
        </p:nvSpPr>
        <p:spPr bwMode="auto">
          <a:xfrm>
            <a:off x="5594350" y="5157788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3" name="Oval 66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4" name="Oval 67"/>
          <p:cNvSpPr>
            <a:spLocks noChangeArrowheads="1"/>
          </p:cNvSpPr>
          <p:nvPr/>
        </p:nvSpPr>
        <p:spPr bwMode="auto">
          <a:xfrm>
            <a:off x="5973762" y="46259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5" name="Oval 68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6" name="Oval 69"/>
          <p:cNvSpPr>
            <a:spLocks noChangeArrowheads="1"/>
          </p:cNvSpPr>
          <p:nvPr/>
        </p:nvSpPr>
        <p:spPr bwMode="auto">
          <a:xfrm>
            <a:off x="6343650" y="480536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7" name="Oval 70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8" name="Oval 71"/>
          <p:cNvSpPr>
            <a:spLocks noChangeArrowheads="1"/>
          </p:cNvSpPr>
          <p:nvPr/>
        </p:nvSpPr>
        <p:spPr bwMode="auto">
          <a:xfrm>
            <a:off x="6724650" y="4435475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599" name="Oval 72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0" name="Oval 73"/>
          <p:cNvSpPr>
            <a:spLocks noChangeArrowheads="1"/>
          </p:cNvSpPr>
          <p:nvPr/>
        </p:nvSpPr>
        <p:spPr bwMode="auto">
          <a:xfrm>
            <a:off x="7104062" y="4786313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1" name="Oval 74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2" name="Oval 75"/>
          <p:cNvSpPr>
            <a:spLocks noChangeArrowheads="1"/>
          </p:cNvSpPr>
          <p:nvPr/>
        </p:nvSpPr>
        <p:spPr bwMode="auto">
          <a:xfrm>
            <a:off x="7473950" y="45497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3" name="Oval 76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4" name="Oval 77"/>
          <p:cNvSpPr>
            <a:spLocks noChangeArrowheads="1"/>
          </p:cNvSpPr>
          <p:nvPr/>
        </p:nvSpPr>
        <p:spPr bwMode="auto">
          <a:xfrm>
            <a:off x="7853362" y="43402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5" name="Oval 78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6" name="Oval 79"/>
          <p:cNvSpPr>
            <a:spLocks noChangeArrowheads="1"/>
          </p:cNvSpPr>
          <p:nvPr/>
        </p:nvSpPr>
        <p:spPr bwMode="auto">
          <a:xfrm>
            <a:off x="8232775" y="36925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7" name="Oval 80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8" name="Oval 81"/>
          <p:cNvSpPr>
            <a:spLocks noChangeArrowheads="1"/>
          </p:cNvSpPr>
          <p:nvPr/>
        </p:nvSpPr>
        <p:spPr bwMode="auto">
          <a:xfrm>
            <a:off x="8604250" y="3949700"/>
            <a:ext cx="84137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09" name="Oval 82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0" name="Oval 83"/>
          <p:cNvSpPr>
            <a:spLocks noChangeArrowheads="1"/>
          </p:cNvSpPr>
          <p:nvPr/>
        </p:nvSpPr>
        <p:spPr bwMode="auto">
          <a:xfrm>
            <a:off x="8983662" y="3797300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1" name="Oval 84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2" name="Oval 85"/>
          <p:cNvSpPr>
            <a:spLocks noChangeArrowheads="1"/>
          </p:cNvSpPr>
          <p:nvPr/>
        </p:nvSpPr>
        <p:spPr bwMode="auto">
          <a:xfrm>
            <a:off x="9363075" y="365442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3" name="Oval 86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solidFill>
            <a:srgbClr val="0000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4" name="Oval 87"/>
          <p:cNvSpPr>
            <a:spLocks noChangeArrowheads="1"/>
          </p:cNvSpPr>
          <p:nvPr/>
        </p:nvSpPr>
        <p:spPr bwMode="auto">
          <a:xfrm>
            <a:off x="9742487" y="3254375"/>
            <a:ext cx="85725" cy="85725"/>
          </a:xfrm>
          <a:prstGeom prst="ellipse">
            <a:avLst/>
          </a:pr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5" name="Freeform 88"/>
          <p:cNvSpPr>
            <a:spLocks/>
          </p:cNvSpPr>
          <p:nvPr/>
        </p:nvSpPr>
        <p:spPr bwMode="auto">
          <a:xfrm>
            <a:off x="2613025" y="1827213"/>
            <a:ext cx="4784725" cy="3721100"/>
          </a:xfrm>
          <a:custGeom>
            <a:avLst/>
            <a:gdLst>
              <a:gd name="T0" fmla="*/ 2147483647 w 3014"/>
              <a:gd name="T1" fmla="*/ 2147483647 h 2344"/>
              <a:gd name="T2" fmla="*/ 2147483647 w 3014"/>
              <a:gd name="T3" fmla="*/ 2147483647 h 2344"/>
              <a:gd name="T4" fmla="*/ 2147483647 w 3014"/>
              <a:gd name="T5" fmla="*/ 2147483647 h 2344"/>
              <a:gd name="T6" fmla="*/ 2147483647 w 3014"/>
              <a:gd name="T7" fmla="*/ 2147483647 h 2344"/>
              <a:gd name="T8" fmla="*/ 2147483647 w 3014"/>
              <a:gd name="T9" fmla="*/ 2147483647 h 2344"/>
              <a:gd name="T10" fmla="*/ 2147483647 w 3014"/>
              <a:gd name="T11" fmla="*/ 2147483647 h 2344"/>
              <a:gd name="T12" fmla="*/ 2147483647 w 3014"/>
              <a:gd name="T13" fmla="*/ 2147483647 h 2344"/>
              <a:gd name="T14" fmla="*/ 2147483647 w 3014"/>
              <a:gd name="T15" fmla="*/ 2147483647 h 2344"/>
              <a:gd name="T16" fmla="*/ 2147483647 w 3014"/>
              <a:gd name="T17" fmla="*/ 2147483647 h 2344"/>
              <a:gd name="T18" fmla="*/ 2147483647 w 3014"/>
              <a:gd name="T19" fmla="*/ 2147483647 h 2344"/>
              <a:gd name="T20" fmla="*/ 2147483647 w 3014"/>
              <a:gd name="T21" fmla="*/ 2147483647 h 2344"/>
              <a:gd name="T22" fmla="*/ 2147483647 w 3014"/>
              <a:gd name="T23" fmla="*/ 2147483647 h 2344"/>
              <a:gd name="T24" fmla="*/ 2147483647 w 3014"/>
              <a:gd name="T25" fmla="*/ 2147483647 h 2344"/>
              <a:gd name="T26" fmla="*/ 2147483647 w 3014"/>
              <a:gd name="T27" fmla="*/ 2147483647 h 2344"/>
              <a:gd name="T28" fmla="*/ 2147483647 w 3014"/>
              <a:gd name="T29" fmla="*/ 2147483647 h 2344"/>
              <a:gd name="T30" fmla="*/ 2147483647 w 3014"/>
              <a:gd name="T31" fmla="*/ 2147483647 h 2344"/>
              <a:gd name="T32" fmla="*/ 2147483647 w 3014"/>
              <a:gd name="T33" fmla="*/ 2147483647 h 2344"/>
              <a:gd name="T34" fmla="*/ 2147483647 w 3014"/>
              <a:gd name="T35" fmla="*/ 2147483647 h 2344"/>
              <a:gd name="T36" fmla="*/ 2147483647 w 3014"/>
              <a:gd name="T37" fmla="*/ 2147483647 h 2344"/>
              <a:gd name="T38" fmla="*/ 2147483647 w 3014"/>
              <a:gd name="T39" fmla="*/ 2147483647 h 2344"/>
              <a:gd name="T40" fmla="*/ 2147483647 w 3014"/>
              <a:gd name="T41" fmla="*/ 2147483647 h 2344"/>
              <a:gd name="T42" fmla="*/ 2147483647 w 3014"/>
              <a:gd name="T43" fmla="*/ 2147483647 h 2344"/>
              <a:gd name="T44" fmla="*/ 2147483647 w 3014"/>
              <a:gd name="T45" fmla="*/ 2147483647 h 2344"/>
              <a:gd name="T46" fmla="*/ 2147483647 w 3014"/>
              <a:gd name="T47" fmla="*/ 2147483647 h 2344"/>
              <a:gd name="T48" fmla="*/ 2147483647 w 3014"/>
              <a:gd name="T49" fmla="*/ 2147483647 h 2344"/>
              <a:gd name="T50" fmla="*/ 2147483647 w 3014"/>
              <a:gd name="T51" fmla="*/ 2147483647 h 2344"/>
              <a:gd name="T52" fmla="*/ 2147483647 w 3014"/>
              <a:gd name="T53" fmla="*/ 2147483647 h 2344"/>
              <a:gd name="T54" fmla="*/ 2147483647 w 3014"/>
              <a:gd name="T55" fmla="*/ 2147483647 h 2344"/>
              <a:gd name="T56" fmla="*/ 2147483647 w 3014"/>
              <a:gd name="T57" fmla="*/ 2147483647 h 2344"/>
              <a:gd name="T58" fmla="*/ 2147483647 w 3014"/>
              <a:gd name="T59" fmla="*/ 2147483647 h 2344"/>
              <a:gd name="T60" fmla="*/ 2147483647 w 3014"/>
              <a:gd name="T61" fmla="*/ 2147483647 h 2344"/>
              <a:gd name="T62" fmla="*/ 2147483647 w 3014"/>
              <a:gd name="T63" fmla="*/ 2147483647 h 2344"/>
              <a:gd name="T64" fmla="*/ 2147483647 w 3014"/>
              <a:gd name="T65" fmla="*/ 2147483647 h 2344"/>
              <a:gd name="T66" fmla="*/ 2147483647 w 3014"/>
              <a:gd name="T67" fmla="*/ 2147483647 h 2344"/>
              <a:gd name="T68" fmla="*/ 2147483647 w 3014"/>
              <a:gd name="T69" fmla="*/ 2147483647 h 2344"/>
              <a:gd name="T70" fmla="*/ 2147483647 w 3014"/>
              <a:gd name="T71" fmla="*/ 2147483647 h 2344"/>
              <a:gd name="T72" fmla="*/ 2147483647 w 3014"/>
              <a:gd name="T73" fmla="*/ 2147483647 h 2344"/>
              <a:gd name="T74" fmla="*/ 2147483647 w 3014"/>
              <a:gd name="T75" fmla="*/ 2147483647 h 2344"/>
              <a:gd name="T76" fmla="*/ 2147483647 w 3014"/>
              <a:gd name="T77" fmla="*/ 2147483647 h 2344"/>
              <a:gd name="T78" fmla="*/ 2147483647 w 3014"/>
              <a:gd name="T79" fmla="*/ 2147483647 h 2344"/>
              <a:gd name="T80" fmla="*/ 2147483647 w 3014"/>
              <a:gd name="T81" fmla="*/ 2147483647 h 2344"/>
              <a:gd name="T82" fmla="*/ 2147483647 w 3014"/>
              <a:gd name="T83" fmla="*/ 2147483647 h 2344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w 3014"/>
              <a:gd name="T127" fmla="*/ 0 h 2344"/>
              <a:gd name="T128" fmla="*/ 3014 w 3014"/>
              <a:gd name="T129" fmla="*/ 2344 h 2344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T126" t="T127" r="T128" b="T129"/>
            <a:pathLst>
              <a:path w="3014" h="2344">
                <a:moveTo>
                  <a:pt x="0" y="1739"/>
                </a:moveTo>
                <a:lnTo>
                  <a:pt x="24" y="630"/>
                </a:lnTo>
                <a:lnTo>
                  <a:pt x="48" y="114"/>
                </a:lnTo>
                <a:lnTo>
                  <a:pt x="72" y="0"/>
                </a:lnTo>
                <a:lnTo>
                  <a:pt x="96" y="132"/>
                </a:lnTo>
                <a:lnTo>
                  <a:pt x="120" y="402"/>
                </a:lnTo>
                <a:lnTo>
                  <a:pt x="144" y="738"/>
                </a:lnTo>
                <a:lnTo>
                  <a:pt x="168" y="1085"/>
                </a:lnTo>
                <a:lnTo>
                  <a:pt x="192" y="1409"/>
                </a:lnTo>
                <a:lnTo>
                  <a:pt x="216" y="1691"/>
                </a:lnTo>
                <a:lnTo>
                  <a:pt x="240" y="1918"/>
                </a:lnTo>
                <a:lnTo>
                  <a:pt x="264" y="2098"/>
                </a:lnTo>
                <a:lnTo>
                  <a:pt x="287" y="2218"/>
                </a:lnTo>
                <a:lnTo>
                  <a:pt x="311" y="2296"/>
                </a:lnTo>
                <a:lnTo>
                  <a:pt x="335" y="2338"/>
                </a:lnTo>
                <a:lnTo>
                  <a:pt x="359" y="2344"/>
                </a:lnTo>
                <a:lnTo>
                  <a:pt x="383" y="2332"/>
                </a:lnTo>
                <a:lnTo>
                  <a:pt x="407" y="2302"/>
                </a:lnTo>
                <a:lnTo>
                  <a:pt x="431" y="2260"/>
                </a:lnTo>
                <a:lnTo>
                  <a:pt x="455" y="2218"/>
                </a:lnTo>
                <a:lnTo>
                  <a:pt x="479" y="2182"/>
                </a:lnTo>
                <a:lnTo>
                  <a:pt x="503" y="2146"/>
                </a:lnTo>
                <a:lnTo>
                  <a:pt x="527" y="2116"/>
                </a:lnTo>
                <a:lnTo>
                  <a:pt x="551" y="2092"/>
                </a:lnTo>
                <a:lnTo>
                  <a:pt x="569" y="2080"/>
                </a:lnTo>
                <a:lnTo>
                  <a:pt x="592" y="2080"/>
                </a:lnTo>
                <a:lnTo>
                  <a:pt x="616" y="2080"/>
                </a:lnTo>
                <a:lnTo>
                  <a:pt x="640" y="2098"/>
                </a:lnTo>
                <a:lnTo>
                  <a:pt x="664" y="2116"/>
                </a:lnTo>
                <a:lnTo>
                  <a:pt x="688" y="2134"/>
                </a:lnTo>
                <a:lnTo>
                  <a:pt x="712" y="2164"/>
                </a:lnTo>
                <a:lnTo>
                  <a:pt x="736" y="2188"/>
                </a:lnTo>
                <a:lnTo>
                  <a:pt x="760" y="2218"/>
                </a:lnTo>
                <a:lnTo>
                  <a:pt x="784" y="2242"/>
                </a:lnTo>
                <a:lnTo>
                  <a:pt x="808" y="2266"/>
                </a:lnTo>
                <a:lnTo>
                  <a:pt x="832" y="2284"/>
                </a:lnTo>
                <a:lnTo>
                  <a:pt x="856" y="2302"/>
                </a:lnTo>
                <a:lnTo>
                  <a:pt x="879" y="2320"/>
                </a:lnTo>
                <a:lnTo>
                  <a:pt x="903" y="2326"/>
                </a:lnTo>
                <a:lnTo>
                  <a:pt x="927" y="2332"/>
                </a:lnTo>
                <a:lnTo>
                  <a:pt x="951" y="2332"/>
                </a:lnTo>
                <a:lnTo>
                  <a:pt x="975" y="2326"/>
                </a:lnTo>
                <a:lnTo>
                  <a:pt x="999" y="2320"/>
                </a:lnTo>
                <a:lnTo>
                  <a:pt x="1023" y="2314"/>
                </a:lnTo>
                <a:lnTo>
                  <a:pt x="1047" y="2296"/>
                </a:lnTo>
                <a:lnTo>
                  <a:pt x="1071" y="2284"/>
                </a:lnTo>
                <a:lnTo>
                  <a:pt x="1095" y="2266"/>
                </a:lnTo>
                <a:lnTo>
                  <a:pt x="1119" y="2248"/>
                </a:lnTo>
                <a:lnTo>
                  <a:pt x="1143" y="2230"/>
                </a:lnTo>
                <a:lnTo>
                  <a:pt x="1166" y="2212"/>
                </a:lnTo>
                <a:lnTo>
                  <a:pt x="1190" y="2194"/>
                </a:lnTo>
                <a:lnTo>
                  <a:pt x="1214" y="2176"/>
                </a:lnTo>
                <a:lnTo>
                  <a:pt x="1238" y="2158"/>
                </a:lnTo>
                <a:lnTo>
                  <a:pt x="1262" y="2140"/>
                </a:lnTo>
                <a:lnTo>
                  <a:pt x="1286" y="2128"/>
                </a:lnTo>
                <a:lnTo>
                  <a:pt x="1310" y="2116"/>
                </a:lnTo>
                <a:lnTo>
                  <a:pt x="1334" y="2104"/>
                </a:lnTo>
                <a:lnTo>
                  <a:pt x="1352" y="2098"/>
                </a:lnTo>
                <a:lnTo>
                  <a:pt x="1376" y="2092"/>
                </a:lnTo>
                <a:lnTo>
                  <a:pt x="1400" y="2086"/>
                </a:lnTo>
                <a:lnTo>
                  <a:pt x="1424" y="2080"/>
                </a:lnTo>
                <a:lnTo>
                  <a:pt x="1448" y="2074"/>
                </a:lnTo>
                <a:lnTo>
                  <a:pt x="1471" y="2074"/>
                </a:lnTo>
                <a:lnTo>
                  <a:pt x="1495" y="2068"/>
                </a:lnTo>
                <a:lnTo>
                  <a:pt x="1519" y="2068"/>
                </a:lnTo>
                <a:lnTo>
                  <a:pt x="1543" y="2068"/>
                </a:lnTo>
                <a:lnTo>
                  <a:pt x="1567" y="2062"/>
                </a:lnTo>
                <a:lnTo>
                  <a:pt x="1591" y="2062"/>
                </a:lnTo>
                <a:lnTo>
                  <a:pt x="1615" y="2056"/>
                </a:lnTo>
                <a:lnTo>
                  <a:pt x="1639" y="2056"/>
                </a:lnTo>
                <a:lnTo>
                  <a:pt x="1663" y="2050"/>
                </a:lnTo>
                <a:lnTo>
                  <a:pt x="1687" y="2044"/>
                </a:lnTo>
                <a:lnTo>
                  <a:pt x="1711" y="2038"/>
                </a:lnTo>
                <a:lnTo>
                  <a:pt x="1735" y="2032"/>
                </a:lnTo>
                <a:lnTo>
                  <a:pt x="1758" y="2020"/>
                </a:lnTo>
                <a:lnTo>
                  <a:pt x="1782" y="2014"/>
                </a:lnTo>
                <a:lnTo>
                  <a:pt x="1806" y="2002"/>
                </a:lnTo>
                <a:lnTo>
                  <a:pt x="1830" y="1990"/>
                </a:lnTo>
                <a:lnTo>
                  <a:pt x="1854" y="1978"/>
                </a:lnTo>
                <a:lnTo>
                  <a:pt x="1878" y="1966"/>
                </a:lnTo>
                <a:lnTo>
                  <a:pt x="1902" y="1948"/>
                </a:lnTo>
                <a:lnTo>
                  <a:pt x="1926" y="1936"/>
                </a:lnTo>
                <a:lnTo>
                  <a:pt x="1950" y="1924"/>
                </a:lnTo>
                <a:lnTo>
                  <a:pt x="1974" y="1906"/>
                </a:lnTo>
                <a:lnTo>
                  <a:pt x="1998" y="1894"/>
                </a:lnTo>
                <a:lnTo>
                  <a:pt x="2022" y="1876"/>
                </a:lnTo>
                <a:lnTo>
                  <a:pt x="2045" y="1864"/>
                </a:lnTo>
                <a:lnTo>
                  <a:pt x="2069" y="1852"/>
                </a:lnTo>
                <a:lnTo>
                  <a:pt x="2093" y="1841"/>
                </a:lnTo>
                <a:lnTo>
                  <a:pt x="2117" y="1829"/>
                </a:lnTo>
                <a:lnTo>
                  <a:pt x="2141" y="1817"/>
                </a:lnTo>
                <a:lnTo>
                  <a:pt x="2159" y="1805"/>
                </a:lnTo>
                <a:lnTo>
                  <a:pt x="2183" y="1793"/>
                </a:lnTo>
                <a:lnTo>
                  <a:pt x="2207" y="1787"/>
                </a:lnTo>
                <a:lnTo>
                  <a:pt x="2231" y="1781"/>
                </a:lnTo>
                <a:lnTo>
                  <a:pt x="2255" y="1769"/>
                </a:lnTo>
                <a:lnTo>
                  <a:pt x="2279" y="1763"/>
                </a:lnTo>
                <a:lnTo>
                  <a:pt x="2303" y="1757"/>
                </a:lnTo>
                <a:lnTo>
                  <a:pt x="2326" y="1757"/>
                </a:lnTo>
                <a:lnTo>
                  <a:pt x="2350" y="1751"/>
                </a:lnTo>
                <a:lnTo>
                  <a:pt x="2374" y="1751"/>
                </a:lnTo>
                <a:lnTo>
                  <a:pt x="2398" y="1745"/>
                </a:lnTo>
                <a:lnTo>
                  <a:pt x="2422" y="1745"/>
                </a:lnTo>
                <a:lnTo>
                  <a:pt x="2446" y="1745"/>
                </a:lnTo>
                <a:lnTo>
                  <a:pt x="2470" y="1745"/>
                </a:lnTo>
                <a:lnTo>
                  <a:pt x="2494" y="1745"/>
                </a:lnTo>
                <a:lnTo>
                  <a:pt x="2518" y="1745"/>
                </a:lnTo>
                <a:lnTo>
                  <a:pt x="2542" y="1751"/>
                </a:lnTo>
                <a:lnTo>
                  <a:pt x="2566" y="1751"/>
                </a:lnTo>
                <a:lnTo>
                  <a:pt x="2590" y="1757"/>
                </a:lnTo>
                <a:lnTo>
                  <a:pt x="2614" y="1757"/>
                </a:lnTo>
                <a:lnTo>
                  <a:pt x="2637" y="1763"/>
                </a:lnTo>
                <a:lnTo>
                  <a:pt x="2661" y="1769"/>
                </a:lnTo>
                <a:lnTo>
                  <a:pt x="2685" y="1775"/>
                </a:lnTo>
                <a:lnTo>
                  <a:pt x="2709" y="1781"/>
                </a:lnTo>
                <a:lnTo>
                  <a:pt x="2733" y="1787"/>
                </a:lnTo>
                <a:lnTo>
                  <a:pt x="2757" y="1793"/>
                </a:lnTo>
                <a:lnTo>
                  <a:pt x="2781" y="1799"/>
                </a:lnTo>
                <a:lnTo>
                  <a:pt x="2805" y="1805"/>
                </a:lnTo>
                <a:lnTo>
                  <a:pt x="2829" y="1811"/>
                </a:lnTo>
                <a:lnTo>
                  <a:pt x="2853" y="1817"/>
                </a:lnTo>
                <a:lnTo>
                  <a:pt x="2877" y="1823"/>
                </a:lnTo>
                <a:lnTo>
                  <a:pt x="2901" y="1829"/>
                </a:lnTo>
                <a:lnTo>
                  <a:pt x="2924" y="1829"/>
                </a:lnTo>
                <a:lnTo>
                  <a:pt x="2942" y="1835"/>
                </a:lnTo>
                <a:lnTo>
                  <a:pt x="2966" y="1835"/>
                </a:lnTo>
                <a:lnTo>
                  <a:pt x="2990" y="1835"/>
                </a:lnTo>
                <a:lnTo>
                  <a:pt x="3014" y="1829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6" name="Freeform 89"/>
          <p:cNvSpPr>
            <a:spLocks/>
          </p:cNvSpPr>
          <p:nvPr/>
        </p:nvSpPr>
        <p:spPr bwMode="auto">
          <a:xfrm>
            <a:off x="7397750" y="3292475"/>
            <a:ext cx="2382837" cy="2894013"/>
          </a:xfrm>
          <a:custGeom>
            <a:avLst/>
            <a:gdLst>
              <a:gd name="T0" fmla="*/ 2147483647 w 1501"/>
              <a:gd name="T1" fmla="*/ 2147483647 h 1823"/>
              <a:gd name="T2" fmla="*/ 2147483647 w 1501"/>
              <a:gd name="T3" fmla="*/ 2147483647 h 1823"/>
              <a:gd name="T4" fmla="*/ 2147483647 w 1501"/>
              <a:gd name="T5" fmla="*/ 2147483647 h 1823"/>
              <a:gd name="T6" fmla="*/ 2147483647 w 1501"/>
              <a:gd name="T7" fmla="*/ 2147483647 h 1823"/>
              <a:gd name="T8" fmla="*/ 2147483647 w 1501"/>
              <a:gd name="T9" fmla="*/ 2147483647 h 1823"/>
              <a:gd name="T10" fmla="*/ 2147483647 w 1501"/>
              <a:gd name="T11" fmla="*/ 2147483647 h 1823"/>
              <a:gd name="T12" fmla="*/ 2147483647 w 1501"/>
              <a:gd name="T13" fmla="*/ 2147483647 h 1823"/>
              <a:gd name="T14" fmla="*/ 2147483647 w 1501"/>
              <a:gd name="T15" fmla="*/ 2147483647 h 1823"/>
              <a:gd name="T16" fmla="*/ 2147483647 w 1501"/>
              <a:gd name="T17" fmla="*/ 2147483647 h 1823"/>
              <a:gd name="T18" fmla="*/ 2147483647 w 1501"/>
              <a:gd name="T19" fmla="*/ 2147483647 h 1823"/>
              <a:gd name="T20" fmla="*/ 2147483647 w 1501"/>
              <a:gd name="T21" fmla="*/ 2147483647 h 1823"/>
              <a:gd name="T22" fmla="*/ 2147483647 w 1501"/>
              <a:gd name="T23" fmla="*/ 2147483647 h 1823"/>
              <a:gd name="T24" fmla="*/ 2147483647 w 1501"/>
              <a:gd name="T25" fmla="*/ 2147483647 h 1823"/>
              <a:gd name="T26" fmla="*/ 2147483647 w 1501"/>
              <a:gd name="T27" fmla="*/ 2147483647 h 1823"/>
              <a:gd name="T28" fmla="*/ 2147483647 w 1501"/>
              <a:gd name="T29" fmla="*/ 2147483647 h 1823"/>
              <a:gd name="T30" fmla="*/ 2147483647 w 1501"/>
              <a:gd name="T31" fmla="*/ 2147483647 h 1823"/>
              <a:gd name="T32" fmla="*/ 2147483647 w 1501"/>
              <a:gd name="T33" fmla="*/ 2147483647 h 1823"/>
              <a:gd name="T34" fmla="*/ 2147483647 w 1501"/>
              <a:gd name="T35" fmla="*/ 2147483647 h 1823"/>
              <a:gd name="T36" fmla="*/ 2147483647 w 1501"/>
              <a:gd name="T37" fmla="*/ 2147483647 h 1823"/>
              <a:gd name="T38" fmla="*/ 2147483647 w 1501"/>
              <a:gd name="T39" fmla="*/ 2147483647 h 1823"/>
              <a:gd name="T40" fmla="*/ 2147483647 w 1501"/>
              <a:gd name="T41" fmla="*/ 2147483647 h 1823"/>
              <a:gd name="T42" fmla="*/ 2147483647 w 1501"/>
              <a:gd name="T43" fmla="*/ 2147483647 h 1823"/>
              <a:gd name="T44" fmla="*/ 2147483647 w 1501"/>
              <a:gd name="T45" fmla="*/ 2147483647 h 1823"/>
              <a:gd name="T46" fmla="*/ 2147483647 w 1501"/>
              <a:gd name="T47" fmla="*/ 2147483647 h 1823"/>
              <a:gd name="T48" fmla="*/ 2147483647 w 1501"/>
              <a:gd name="T49" fmla="*/ 2147483647 h 1823"/>
              <a:gd name="T50" fmla="*/ 2147483647 w 1501"/>
              <a:gd name="T51" fmla="*/ 2147483647 h 1823"/>
              <a:gd name="T52" fmla="*/ 2147483647 w 1501"/>
              <a:gd name="T53" fmla="*/ 2147483647 h 1823"/>
              <a:gd name="T54" fmla="*/ 2147483647 w 1501"/>
              <a:gd name="T55" fmla="*/ 2147483647 h 1823"/>
              <a:gd name="T56" fmla="*/ 2147483647 w 1501"/>
              <a:gd name="T57" fmla="*/ 2147483647 h 1823"/>
              <a:gd name="T58" fmla="*/ 2147483647 w 1501"/>
              <a:gd name="T59" fmla="*/ 2147483647 h 1823"/>
              <a:gd name="T60" fmla="*/ 2147483647 w 1501"/>
              <a:gd name="T61" fmla="*/ 2147483647 h 1823"/>
              <a:gd name="T62" fmla="*/ 2147483647 w 1501"/>
              <a:gd name="T63" fmla="*/ 0 h 1823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w 1501"/>
              <a:gd name="T97" fmla="*/ 0 h 1823"/>
              <a:gd name="T98" fmla="*/ 1501 w 1501"/>
              <a:gd name="T99" fmla="*/ 1823 h 1823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T96" t="T97" r="T98" b="T99"/>
            <a:pathLst>
              <a:path w="1501" h="1823">
                <a:moveTo>
                  <a:pt x="0" y="906"/>
                </a:moveTo>
                <a:lnTo>
                  <a:pt x="24" y="900"/>
                </a:lnTo>
                <a:lnTo>
                  <a:pt x="48" y="894"/>
                </a:lnTo>
                <a:lnTo>
                  <a:pt x="72" y="888"/>
                </a:lnTo>
                <a:lnTo>
                  <a:pt x="96" y="870"/>
                </a:lnTo>
                <a:lnTo>
                  <a:pt x="120" y="858"/>
                </a:lnTo>
                <a:lnTo>
                  <a:pt x="144" y="840"/>
                </a:lnTo>
                <a:lnTo>
                  <a:pt x="168" y="816"/>
                </a:lnTo>
                <a:lnTo>
                  <a:pt x="191" y="792"/>
                </a:lnTo>
                <a:lnTo>
                  <a:pt x="215" y="762"/>
                </a:lnTo>
                <a:lnTo>
                  <a:pt x="239" y="732"/>
                </a:lnTo>
                <a:lnTo>
                  <a:pt x="263" y="696"/>
                </a:lnTo>
                <a:lnTo>
                  <a:pt x="287" y="666"/>
                </a:lnTo>
                <a:lnTo>
                  <a:pt x="311" y="624"/>
                </a:lnTo>
                <a:lnTo>
                  <a:pt x="335" y="588"/>
                </a:lnTo>
                <a:lnTo>
                  <a:pt x="359" y="552"/>
                </a:lnTo>
                <a:lnTo>
                  <a:pt x="383" y="510"/>
                </a:lnTo>
                <a:lnTo>
                  <a:pt x="407" y="474"/>
                </a:lnTo>
                <a:lnTo>
                  <a:pt x="431" y="438"/>
                </a:lnTo>
                <a:lnTo>
                  <a:pt x="455" y="408"/>
                </a:lnTo>
                <a:lnTo>
                  <a:pt x="478" y="378"/>
                </a:lnTo>
                <a:lnTo>
                  <a:pt x="502" y="348"/>
                </a:lnTo>
                <a:lnTo>
                  <a:pt x="526" y="330"/>
                </a:lnTo>
                <a:lnTo>
                  <a:pt x="550" y="312"/>
                </a:lnTo>
                <a:lnTo>
                  <a:pt x="574" y="300"/>
                </a:lnTo>
                <a:lnTo>
                  <a:pt x="598" y="294"/>
                </a:lnTo>
                <a:lnTo>
                  <a:pt x="622" y="294"/>
                </a:lnTo>
                <a:lnTo>
                  <a:pt x="646" y="300"/>
                </a:lnTo>
                <a:lnTo>
                  <a:pt x="670" y="312"/>
                </a:lnTo>
                <a:lnTo>
                  <a:pt x="694" y="330"/>
                </a:lnTo>
                <a:lnTo>
                  <a:pt x="712" y="348"/>
                </a:lnTo>
                <a:lnTo>
                  <a:pt x="736" y="372"/>
                </a:lnTo>
                <a:lnTo>
                  <a:pt x="760" y="396"/>
                </a:lnTo>
                <a:lnTo>
                  <a:pt x="783" y="426"/>
                </a:lnTo>
                <a:lnTo>
                  <a:pt x="807" y="450"/>
                </a:lnTo>
                <a:lnTo>
                  <a:pt x="831" y="468"/>
                </a:lnTo>
                <a:lnTo>
                  <a:pt x="855" y="486"/>
                </a:lnTo>
                <a:lnTo>
                  <a:pt x="879" y="498"/>
                </a:lnTo>
                <a:lnTo>
                  <a:pt x="903" y="498"/>
                </a:lnTo>
                <a:lnTo>
                  <a:pt x="927" y="492"/>
                </a:lnTo>
                <a:lnTo>
                  <a:pt x="951" y="468"/>
                </a:lnTo>
                <a:lnTo>
                  <a:pt x="975" y="438"/>
                </a:lnTo>
                <a:lnTo>
                  <a:pt x="999" y="396"/>
                </a:lnTo>
                <a:lnTo>
                  <a:pt x="1023" y="348"/>
                </a:lnTo>
                <a:lnTo>
                  <a:pt x="1047" y="288"/>
                </a:lnTo>
                <a:lnTo>
                  <a:pt x="1070" y="222"/>
                </a:lnTo>
                <a:lnTo>
                  <a:pt x="1094" y="156"/>
                </a:lnTo>
                <a:lnTo>
                  <a:pt x="1118" y="96"/>
                </a:lnTo>
                <a:lnTo>
                  <a:pt x="1142" y="48"/>
                </a:lnTo>
                <a:lnTo>
                  <a:pt x="1166" y="18"/>
                </a:lnTo>
                <a:lnTo>
                  <a:pt x="1190" y="18"/>
                </a:lnTo>
                <a:lnTo>
                  <a:pt x="1214" y="48"/>
                </a:lnTo>
                <a:lnTo>
                  <a:pt x="1238" y="126"/>
                </a:lnTo>
                <a:lnTo>
                  <a:pt x="1262" y="246"/>
                </a:lnTo>
                <a:lnTo>
                  <a:pt x="1286" y="426"/>
                </a:lnTo>
                <a:lnTo>
                  <a:pt x="1310" y="654"/>
                </a:lnTo>
                <a:lnTo>
                  <a:pt x="1334" y="929"/>
                </a:lnTo>
                <a:lnTo>
                  <a:pt x="1357" y="1223"/>
                </a:lnTo>
                <a:lnTo>
                  <a:pt x="1381" y="1505"/>
                </a:lnTo>
                <a:lnTo>
                  <a:pt x="1405" y="1733"/>
                </a:lnTo>
                <a:lnTo>
                  <a:pt x="1429" y="1823"/>
                </a:lnTo>
                <a:lnTo>
                  <a:pt x="1453" y="1667"/>
                </a:lnTo>
                <a:lnTo>
                  <a:pt x="1477" y="1127"/>
                </a:lnTo>
                <a:lnTo>
                  <a:pt x="1501" y="0"/>
                </a:lnTo>
              </a:path>
            </a:pathLst>
          </a:custGeom>
          <a:noFill/>
          <a:ln w="0">
            <a:solidFill>
              <a:srgbClr val="0000FF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2618" name="Text Box 91"/>
          <p:cNvSpPr txBox="1">
            <a:spLocks noChangeArrowheads="1"/>
          </p:cNvSpPr>
          <p:nvPr/>
        </p:nvSpPr>
        <p:spPr bwMode="auto">
          <a:xfrm>
            <a:off x="2903537" y="2343150"/>
            <a:ext cx="3154363" cy="45720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400">
                <a:solidFill>
                  <a:srgbClr val="3333FF"/>
                </a:solidFill>
                <a:cs typeface="Arial" charset="0"/>
              </a:rPr>
              <a:t>Degree 15 polynomial</a:t>
            </a:r>
          </a:p>
        </p:txBody>
      </p:sp>
      <p:sp>
        <p:nvSpPr>
          <p:cNvPr id="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Overfitting</a:t>
            </a:r>
            <a:r>
              <a:rPr lang="en-US" dirty="0"/>
              <a:t>: Why Limiting Capacity Can Help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6104" y="1219200"/>
            <a:ext cx="7911192" cy="54864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16898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615" grpId="0" animBg="1"/>
      <p:bldP spid="22616" grpId="0" animBg="1"/>
      <p:bldP spid="226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7536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870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53400" y="51917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86868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2202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7536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0287000" y="51816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</p:spTree>
    <p:extLst>
      <p:ext uri="{BB962C8B-B14F-4D97-AF65-F5344CB8AC3E}">
        <p14:creationId xmlns:p14="http://schemas.microsoft.com/office/powerpoint/2010/main" val="31124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Online Planning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Rules changed!  Red’s win chance is different.</a:t>
            </a:r>
          </a:p>
        </p:txBody>
      </p:sp>
      <p:sp>
        <p:nvSpPr>
          <p:cNvPr id="4" name="Oval 3"/>
          <p:cNvSpPr/>
          <p:nvPr/>
        </p:nvSpPr>
        <p:spPr>
          <a:xfrm>
            <a:off x="3276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rgbClr val="008000"/>
                </a:solidFill>
                <a:latin typeface="Palatino"/>
                <a:cs typeface="Palatino"/>
              </a:rPr>
              <a:t>W</a:t>
            </a:r>
          </a:p>
        </p:txBody>
      </p:sp>
      <p:sp>
        <p:nvSpPr>
          <p:cNvPr id="5" name="Oval 4"/>
          <p:cNvSpPr/>
          <p:nvPr/>
        </p:nvSpPr>
        <p:spPr>
          <a:xfrm>
            <a:off x="8229600" y="3524072"/>
            <a:ext cx="685800" cy="685800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Palatino"/>
                <a:cs typeface="Palatino"/>
              </a:rPr>
              <a:t>L</a:t>
            </a:r>
          </a:p>
        </p:txBody>
      </p:sp>
      <p:cxnSp>
        <p:nvCxnSpPr>
          <p:cNvPr id="6" name="Curved Connector 5"/>
          <p:cNvCxnSpPr>
            <a:stCxn id="4" idx="0"/>
            <a:endCxn id="5" idx="1"/>
          </p:cNvCxnSpPr>
          <p:nvPr/>
        </p:nvCxnSpPr>
        <p:spPr>
          <a:xfrm rot="16200000" flipH="1">
            <a:off x="5924549" y="1219022"/>
            <a:ext cx="100433" cy="4710533"/>
          </a:xfrm>
          <a:prstGeom prst="curvedConnector3">
            <a:avLst>
              <a:gd name="adj1" fmla="val -822914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urved Connector 13"/>
          <p:cNvCxnSpPr>
            <a:stCxn id="4" idx="0"/>
            <a:endCxn id="4" idx="6"/>
          </p:cNvCxnSpPr>
          <p:nvPr/>
        </p:nvCxnSpPr>
        <p:spPr>
          <a:xfrm rot="16200000" flipH="1">
            <a:off x="3619500" y="3524072"/>
            <a:ext cx="342900" cy="342900"/>
          </a:xfrm>
          <a:prstGeom prst="curvedConnector4">
            <a:avLst>
              <a:gd name="adj1" fmla="val -87180"/>
              <a:gd name="adj2" fmla="val 338462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urved Connector 7"/>
          <p:cNvCxnSpPr>
            <a:stCxn id="5" idx="4"/>
            <a:endCxn id="4" idx="5"/>
          </p:cNvCxnSpPr>
          <p:nvPr/>
        </p:nvCxnSpPr>
        <p:spPr>
          <a:xfrm rot="5400000" flipH="1">
            <a:off x="6167017" y="1804390"/>
            <a:ext cx="100433" cy="4710533"/>
          </a:xfrm>
          <a:prstGeom prst="curvedConnector3">
            <a:avLst>
              <a:gd name="adj1" fmla="val -927967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urved Connector 13"/>
          <p:cNvCxnSpPr>
            <a:stCxn id="5" idx="4"/>
            <a:endCxn id="5" idx="2"/>
          </p:cNvCxnSpPr>
          <p:nvPr/>
        </p:nvCxnSpPr>
        <p:spPr>
          <a:xfrm rot="5400000" flipH="1">
            <a:off x="8229600" y="3866972"/>
            <a:ext cx="342900" cy="342900"/>
          </a:xfrm>
          <a:prstGeom prst="curvedConnector4">
            <a:avLst>
              <a:gd name="adj1" fmla="val -84616"/>
              <a:gd name="adj2" fmla="val 325641"/>
            </a:avLst>
          </a:prstGeom>
          <a:ln w="57150">
            <a:solidFill>
              <a:srgbClr val="C0000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urved Connector 29"/>
          <p:cNvCxnSpPr>
            <a:stCxn id="5" idx="6"/>
            <a:endCxn id="4" idx="4"/>
          </p:cNvCxnSpPr>
          <p:nvPr/>
        </p:nvCxnSpPr>
        <p:spPr>
          <a:xfrm flipH="1">
            <a:off x="3619500" y="3866972"/>
            <a:ext cx="5295900" cy="342900"/>
          </a:xfrm>
          <a:prstGeom prst="curvedConnector4">
            <a:avLst>
              <a:gd name="adj1" fmla="val -7681"/>
              <a:gd name="adj2" fmla="val 589178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urved Connector 13"/>
          <p:cNvCxnSpPr>
            <a:stCxn id="4" idx="4"/>
            <a:endCxn id="4" idx="2"/>
          </p:cNvCxnSpPr>
          <p:nvPr/>
        </p:nvCxnSpPr>
        <p:spPr>
          <a:xfrm rot="5400000" flipH="1">
            <a:off x="3276600" y="3866972"/>
            <a:ext cx="342900" cy="342900"/>
          </a:xfrm>
          <a:prstGeom prst="curvedConnector4">
            <a:avLst>
              <a:gd name="adj1" fmla="val -376924"/>
              <a:gd name="adj2" fmla="val 415385"/>
            </a:avLst>
          </a:prstGeom>
          <a:ln w="57150">
            <a:solidFill>
              <a:srgbClr val="0070C0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600200" y="42098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$1</a:t>
            </a:r>
          </a:p>
          <a:p>
            <a:endParaRPr lang="en-US" sz="2400" dirty="0">
              <a:latin typeface="Palatino"/>
              <a:cs typeface="Palatino"/>
            </a:endParaRPr>
          </a:p>
          <a:p>
            <a:r>
              <a:rPr lang="en-US" sz="2400" dirty="0">
                <a:latin typeface="Palatino"/>
                <a:cs typeface="Palatino"/>
              </a:rPr>
              <a:t>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448800" y="4133671"/>
            <a:ext cx="609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$1</a:t>
            </a:r>
          </a:p>
          <a:p>
            <a:endParaRPr lang="en-US" sz="2400" dirty="0">
              <a:latin typeface="Palatino"/>
              <a:cs typeface="Palatino"/>
            </a:endParaRPr>
          </a:p>
          <a:p>
            <a:r>
              <a:rPr lang="en-US" sz="2400" dirty="0">
                <a:latin typeface="Palatino"/>
                <a:cs typeface="Palatino"/>
              </a:rPr>
              <a:t>??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34000" y="2224206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$0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3074074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$2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486400" y="4590871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?? 	</a:t>
            </a:r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$2</a:t>
            </a:r>
            <a:endParaRPr lang="en-US" sz="2400" dirty="0">
              <a:latin typeface="Palatino"/>
              <a:cs typeface="Palatino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58000" y="3600271"/>
            <a:ext cx="2133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Palatino"/>
                <a:cs typeface="Palatino"/>
              </a:rPr>
              <a:t>?? </a:t>
            </a:r>
          </a:p>
          <a:p>
            <a:r>
              <a:rPr lang="en-US" sz="2400" dirty="0">
                <a:solidFill>
                  <a:srgbClr val="008000"/>
                </a:solidFill>
                <a:latin typeface="Palatino"/>
                <a:cs typeface="Palatino"/>
              </a:rPr>
              <a:t>$0</a:t>
            </a:r>
            <a:endParaRPr lang="en-US" sz="2400" dirty="0">
              <a:latin typeface="Palatino"/>
              <a:cs typeface="Palatino"/>
            </a:endParaRPr>
          </a:p>
        </p:txBody>
      </p:sp>
    </p:spTree>
    <p:extLst>
      <p:ext uri="{BB962C8B-B14F-4D97-AF65-F5344CB8AC3E}">
        <p14:creationId xmlns:p14="http://schemas.microsoft.com/office/powerpoint/2010/main" val="14550570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Play!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95400" y="1447800"/>
            <a:ext cx="3048000" cy="3048000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77200" y="1371600"/>
            <a:ext cx="2743200" cy="304800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81534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868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220200" y="464820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677400" y="464262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$2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3100" y="4658380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478359" y="464262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46141" y="4642624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$1</a:t>
            </a:r>
          </a:p>
        </p:txBody>
      </p:sp>
    </p:spTree>
    <p:extLst>
      <p:ext uri="{BB962C8B-B14F-4D97-AF65-F5344CB8AC3E}">
        <p14:creationId xmlns:p14="http://schemas.microsoft.com/office/powerpoint/2010/main" val="38001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2" grpId="0"/>
      <p:bldP spid="13" grpId="0"/>
      <p:bldP spid="14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Just Happened?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66836"/>
            <a:ext cx="11379200" cy="4729164"/>
          </a:xfrm>
        </p:spPr>
        <p:txBody>
          <a:bodyPr/>
          <a:lstStyle/>
          <a:p>
            <a:r>
              <a:rPr lang="en-US" sz="2800" dirty="0"/>
              <a:t>That wasn’t planning, it was learning!</a:t>
            </a:r>
          </a:p>
          <a:p>
            <a:pPr lvl="1"/>
            <a:r>
              <a:rPr lang="en-US" sz="2400" dirty="0"/>
              <a:t>Specifically, reinforcement learning</a:t>
            </a:r>
          </a:p>
          <a:p>
            <a:pPr lvl="1"/>
            <a:r>
              <a:rPr lang="en-US" sz="2400" dirty="0"/>
              <a:t>There was an MDP, but you couldn’t solve it with just computation</a:t>
            </a:r>
          </a:p>
          <a:p>
            <a:pPr lvl="1"/>
            <a:r>
              <a:rPr lang="en-US" sz="2400" dirty="0"/>
              <a:t>You needed to actually act to figure it out</a:t>
            </a:r>
          </a:p>
          <a:p>
            <a:pPr lvl="1"/>
            <a:endParaRPr lang="en-US" sz="2400" dirty="0"/>
          </a:p>
          <a:p>
            <a:r>
              <a:rPr lang="en-US" sz="2800" dirty="0"/>
              <a:t>Important ideas in reinforcement learning that came up</a:t>
            </a:r>
          </a:p>
          <a:p>
            <a:pPr lvl="1"/>
            <a:r>
              <a:rPr lang="en-US" sz="2400" dirty="0"/>
              <a:t>Exploration: you have to try unknown actions to get information</a:t>
            </a:r>
          </a:p>
          <a:p>
            <a:pPr lvl="1"/>
            <a:r>
              <a:rPr lang="en-US" sz="2400" dirty="0"/>
              <a:t>Exploitation: eventually, you have to use what you know</a:t>
            </a:r>
          </a:p>
          <a:p>
            <a:pPr lvl="1"/>
            <a:r>
              <a:rPr lang="en-US" sz="2400" dirty="0"/>
              <a:t>Regret: even if you learn intelligently, you make mistakes</a:t>
            </a:r>
          </a:p>
          <a:p>
            <a:pPr lvl="1"/>
            <a:r>
              <a:rPr lang="en-US" sz="2400" dirty="0"/>
              <a:t>Sampling: because of chance, you have to try things repeatedly</a:t>
            </a:r>
          </a:p>
          <a:p>
            <a:pPr lvl="1"/>
            <a:r>
              <a:rPr lang="en-US" sz="2400" dirty="0"/>
              <a:t>Difficulty: learning can be much harder than solving a known MDP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601200" y="1371600"/>
            <a:ext cx="2362200" cy="2362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78898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frac{1}{N} \sum_i a_i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1"/>
  <p:tag name="PICTUREFILESIZE" val="7167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0}^\pi(s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0"/>
  <p:tag name="PICTUREFILESIZE" val="882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_{k+1}^\pi(s) \leftarrow \frac{1}{n} \sum_{i} \textcolor{OliveGreen}{sample_i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30"/>
  <p:tag name="PICTUREFILESIZE" val="2980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1 = R(s,\pi(s),s_1') +  \gamma V_k^\pi(s_1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81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2 = R(s,\pi(s),s_2') +  \gamma V_k^\pi(s_2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5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_n = R(s,\pi(s),s_n') +  \gamma V_k^\pi(s_n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1"/>
  <p:tag name="PICTUREFILESIZE" val="2991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\cdots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65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^\pi(s) \leftarrow \sum_{s'} T(s, \pi(s), s') [R(s,\pi(s), s') + \gamma V_k^\pi(s')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94"/>
  <p:tag name="PICTUREFILESIZE" val="4729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sample = R(s,\pi(s),s') +  \gamma V^\pi(s'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475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(1-\alpha) V^\pi(s) + (\alpha) \textcolor{OliveGreen}{sample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45"/>
  <p:tag name="PICTUREFILESIZE" val="2578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V^\pi(s) \leftarrow V^\pi(s) + \alpha (\textcolor{OliveGreen}{sample} - V^\pi(s)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55"/>
  <p:tag name="PICTUREFILESIZE" val="26692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pi(s) = \argmax_a Q(s,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18"/>
  <p:tag name="PICTUREFILESIZE" val="2083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OliveGreen}{Q(s,a) = \sum_{s'} T(s,a,s') \left[ R(s,a,s') + \gamma V(s') 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4127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V_{k+1}(s) \leftarrow \max_a \sum_{s'} T(s,a,s') \,\left[ R(s, a, s') + \gamma\, V_k(s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84"/>
  <p:tag name="PICTUREFILESIZE" val="483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_{k+1}(s,a) \leftarrow \sum_{s'} T(s,a,s') \,\left[ R(s, a, s') + \gamma\, \max_{a'} Q_k(s',a')\right]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44"/>
  <p:tag name="PICTUREFILESIZE" val="5674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V}(s) = w_1 f_1(s) + w_2 f_2(s) + \ldots + w_n f_n(s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13"/>
  <p:tag name="PICTUREFILESIZE" val="1852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Q(s,a) \leftarrow Q(s,a) + \alpha \left[ \mbox{difference} \right]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19"/>
  <p:tag name="PICTUREFILESIZE" val="2342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i \leftarrow w_i + \alpha \left[ \mbox{difference} \right] f_i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1597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begin{document}&#10;\[&#10;{\sc Q}(s, a) = w_1 f_1(s, a) + w_2 f_2(s, a) + \ldots + w_n f_n(s, a)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727"/>
  <p:tag name="BOXHEIGHT" val="381"/>
  <p:tag name="BOXFONT" val="10"/>
  <p:tag name="BOXWRAP" val="False"/>
  <p:tag name="WORKAROUNDTRANSPARENCYBUG" val="False"/>
  <p:tag name="ALLOWFONTSUBSTITUTION" val="False"/>
  <p:tag name="BITMAPFORMAT" val="pngmono"/>
  <p:tag name="ORIGWIDTH" val="467"/>
  <p:tag name="PICTUREFILESIZE" val="2333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\mbox{\rm difference} = \left[ r + \gamma \max_{a'} Q(s',a') \right] - Q(s,a) 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413"/>
  <p:tag name="PICTUREFILESIZE" val="3854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\mathrm{\sf transition~} = (s,a,r,s')  template TPT1  env TPENV1  fore 0  back 16777215  eqnno 1"/>
  <p:tag name="FILENAME" val="TP_tmp"/>
  <p:tag name="ORIGWIDTH" val="99"/>
  <p:tag name="PICTUREFILESIZE" val="564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DOT}(s,\mbox{NORTH}) = 0.5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6"/>
  <p:tag name="PICTUREFILESIZE" val="16778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ack}{f_{GST}(s,\mbox{NORTH}) = 1.0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232"/>
  <p:tag name="PICTUREFILESIZE" val="1644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r + \gamma \max_{a'} Q(s',a') = -500 +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01"/>
  <p:tag name="PICTUREFILESIZE" val="2628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4.0 f_{DOT}(s,a) - 1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8067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\mbox{difference}  = -50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79"/>
  <p:tag name="PICTUREFILESIZE" val="1061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DOT} \leftarrow 4.0 + \alpha \left[ -501 \right] 0.5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67"/>
  <p:tag name="PICTUREFILESIZE" val="1696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T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8"/>
  <p:tag name="PICTUREFILESIZE" val="839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w_{GST} \leftarrow -1.0 + \alpha \left[ -501 \right] 1.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80"/>
  <p:tag name="PICTUREFILESIZE" val="1708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usepackage[usenames]{color}&#10;\def\argmax{\mathop{\rm arg\,max}}&#10;\begin{document}&#10;\[&#10;\textcolor{Blue}{Q(s,a) = 3.0 f_{DOT}(s,a) - 3.0 f_{GST}(s,a) }&#10;\]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620"/>
  <p:tag name="BOXHEIGHT" val="374"/>
  <p:tag name="BOXFONT" val="10"/>
  <p:tag name="BOXWRAP" val="False"/>
  <p:tag name="WORKAROUNDTRANSPARENCYBUG" val="False"/>
  <p:tag name="ALLOWFONTSUBSTITUTION" val="False"/>
  <p:tag name="BITMAPFORMAT" val="png16m"/>
  <p:tag name="ORIGWIDTH" val="381"/>
  <p:tag name="PICTUREFILESIZE" val="2924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a = \mbox{NORTH}  template TPT1  env TPENV1  fore 0  back 16777215  eqnno 1"/>
  <p:tag name="FILENAME" val="TP_tmp"/>
  <p:tag name="ORIGWIDTH" val="55"/>
  <p:tag name="PICTUREFILESIZE" val="2985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r = -500  template TPT1  env TPENV1  fore 0  back 16777215  eqnno 1"/>
  <p:tag name="FILENAME" val="TP_tmp"/>
  <p:tag name="ORIGWIDTH" val="42"/>
  <p:tag name="PICTUREFILESIZE" val="214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,\mbox{NORTH}) = +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01"/>
  <p:tag name="PICTUREFILESIZE" val="12854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Q(s',\cdot) = 0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08"/>
  <p:tag name="PICTUREFILESIZE" val="9124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'  template TPT1  env TPENV1  fore 0  back 16777215  eqnno 1"/>
  <p:tag name="FILENAME" val="TP_tmp"/>
  <p:tag name="ORIGWIDTH" val="7"/>
  <p:tag name="PICTUREFILESIZE" val="105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s  template TPT1  env TPENV1  fore 0  back 16777215  eqnno 1"/>
  <p:tag name="FILENAME" val="TP_tmp"/>
  <p:tag name="ORIGWIDTH" val="4"/>
  <p:tag name="PICTUREFILESIZE" val="69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2"/>
  <p:tag name="PICTUREFILESIZE" val="114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hat{R}(s, a, s')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87"/>
  <p:tag name="PICTUREFILESIZE" val="887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\begin{eqnarray*}&#10;\hat{y}_i=w_0 + w_1 f_{1}(x) + w_2 f_{2}(x)&#10;\end{eqnarray*}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285"/>
  <p:tag name="PICTUREFILESIZE" val="14025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\hat{y}=w_0+w_1 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174"/>
  <p:tag name="PICTUREFILESIZE" val="820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\hat{y}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2"/>
  <p:tag name="PICTUREFILESIZE" val="114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OURCE" val="\documentclass{slides}\pagestyle{empty}&#10;\begin{document}&#10;$y$&#10;\end{document}&#10;"/>
  <p:tag name="EXTERNALNAME" val="txp_fig"/>
  <p:tag name="BLEND" val="False"/>
  <p:tag name="TRANSPARENT" val="False"/>
  <p:tag name="KEEPFILES" val="False"/>
  <p:tag name="DEBUGPAUSE" val="False"/>
  <p:tag name="RESOLUTION" val="1200"/>
  <p:tag name="TIMEOUT" val="(none)"/>
  <p:tag name="BOXWIDTH" val="348"/>
  <p:tag name="BOXHEIGHT" val="200"/>
  <p:tag name="BOXFONT" val="10"/>
  <p:tag name="BOXWRAP" val="False"/>
  <p:tag name="WORKAROUNDTRANSPARENCYBUG" val="False"/>
  <p:tag name="ALLOWFONTSUBSTITUTION" val="False"/>
  <p:tag name="BITMAPFORMAT" val="pngmono"/>
  <p:tag name="ORIGWIDTH" val="11"/>
  <p:tag name="PICTUREFILESIZE" val="93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begin{document}&#10;$f_1(x)$&#10;\end{document}&#10;"/>
  <p:tag name="FILENAME" val="txp_fig"/>
  <p:tag name="FORMAT" val="pngmono"/>
  <p:tag name="RES" val="1200"/>
  <p:tag name="BLEND" val="0"/>
  <p:tag name="TRANSPARENT" val="0"/>
  <p:tag name="TBUG" val="0"/>
  <p:tag name="ALLOWFS" val="0"/>
  <p:tag name="ORIGWIDTH" val="50"/>
  <p:tag name="PICTUREFILESIZE" val="316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= \sum_i\left(y_i - \sum_k w_k f_k(x_i)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46"/>
  <p:tag name="PICTUREFILESIZE" val="3135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mbox{total error} = \sum_i\left(y_i - \hat{y_i}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251"/>
  <p:tag name="PICTUREFILESIZE" val="2145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 \mbox{error}(w) = \frac{1}{2}\left(y - \sum_k w_k f_k(x)  \right)^2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13"/>
  <p:tag name="PICTUREFILESIZE" val="3754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\frac{\partial \mbox{~error}(w)}{\partial w_m} = - \left(y - \sum_k  w_k f_k(x)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87"/>
  <p:tag name="PICTUREFILESIZE" val="46951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{color}&#10;\begin{document}&#10;\color{blue}&#10;\begin{eqnarray*}&#10;w_m \leftarrow w_m + \alpha \left(y - \sum_k w_k f_k(x)  \right) f_m(x)&#10;\end{eqnarray*}&#10;\end{document}&#10;"/>
  <p:tag name="FILENAME" val="txp_fig"/>
  <p:tag name="FORMAT" val="png256"/>
  <p:tag name="RES" val="1200"/>
  <p:tag name="BLEND" val="0"/>
  <p:tag name="TRANSPARENT" val="0"/>
  <p:tag name="TBUG" val="0"/>
  <p:tag name="ALLOWFS" val="0"/>
  <p:tag name="ORIGWIDTH" val="372"/>
  <p:tag name="PICTUREFILESIZE" val="3980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= \sum_a P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6828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ue}{w_m \leftarrow w_m + \alpha \left[ \textcolor{OliveGreen}{r + \gamma \max_a Q(s',a')} - \textcolor{BrickRed}{Q(s,a)} \right] f_m(s, 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503"/>
  <p:tag name="PICTUREFILESIZE" val="4531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= 0.35 \times 20 + \ldots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74"/>
  <p:tag name="PICTUREFILESIZE" val="383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E[A] \approx \sum_a \hat{P}(a) \cdot a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84"/>
  <p:tag name="PICTUREFILESIZE" val="759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article}\pagestyle{empty}&#10;\begin{document}&#10;&#10;\[&#10;\hat{P}(a) = \frac{\mbox{num}(a)}{N}&#10;\]&#10;&#10;\end{document}&#10;"/>
  <p:tag name="FILENAME" val="TP_tmp"/>
  <p:tag name="FORMAT" val="png16m"/>
  <p:tag name="RES" val="1200"/>
  <p:tag name="BLEND" val="0"/>
  <p:tag name="TRANSPARENT" val="1"/>
  <p:tag name="TBUG" val="0"/>
  <p:tag name="ALLOWFS" val="0"/>
  <p:tag name="ORIGWIDTH" val="68"/>
  <p:tag name="PICTUREFILESIZE" val="6370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500A288FEBD9C345BEF7CFE878A4E993" ma:contentTypeVersion="11" ma:contentTypeDescription="Tạo tài liệu mới." ma:contentTypeScope="" ma:versionID="9a363de3b6dc271bb813c7dc65dabb24">
  <xsd:schema xmlns:xsd="http://www.w3.org/2001/XMLSchema" xmlns:xs="http://www.w3.org/2001/XMLSchema" xmlns:p="http://schemas.microsoft.com/office/2006/metadata/properties" xmlns:ns3="889ffdbc-8266-4fc2-a07e-c991b53fd4e2" xmlns:ns4="890ab38f-f85a-4e04-b9e4-08eaa6e3e27c" targetNamespace="http://schemas.microsoft.com/office/2006/metadata/properties" ma:root="true" ma:fieldsID="c996781e6483c08d19e1d6321d19564d" ns3:_="" ns4:_="">
    <xsd:import namespace="889ffdbc-8266-4fc2-a07e-c991b53fd4e2"/>
    <xsd:import namespace="890ab38f-f85a-4e04-b9e4-08eaa6e3e27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89ffdbc-8266-4fc2-a07e-c991b53fd4e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àm băm Gợi ý Chia sẻ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0ab38f-f85a-4e04-b9e4-08eaa6e3e27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48D5486-0786-4DAA-8A7C-ED19C94BE3B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89ffdbc-8266-4fc2-a07e-c991b53fd4e2"/>
    <ds:schemaRef ds:uri="890ab38f-f85a-4e04-b9e4-08eaa6e3e27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5F5B2CA-869A-445E-8B76-3264E526EB91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889ffdbc-8266-4fc2-a07e-c991b53fd4e2"/>
    <ds:schemaRef ds:uri="http://purl.org/dc/terms/"/>
    <ds:schemaRef ds:uri="890ab38f-f85a-4e04-b9e4-08eaa6e3e27c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A11942B-F0CB-4BA3-B2DA-E857FED3C64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6 -- adversarial search</Template>
  <TotalTime>55161</TotalTime>
  <Words>3593</Words>
  <Application>Microsoft Office PowerPoint</Application>
  <PresentationFormat>Widescreen</PresentationFormat>
  <Paragraphs>681</Paragraphs>
  <Slides>58</Slides>
  <Notes>13</Notes>
  <HiddenSlides>0</HiddenSlides>
  <MMClips>2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8" baseType="lpstr">
      <vt:lpstr>ＭＳ Ｐゴシック</vt:lpstr>
      <vt:lpstr>Palatino</vt:lpstr>
      <vt:lpstr>Arial</vt:lpstr>
      <vt:lpstr>Calibri</vt:lpstr>
      <vt:lpstr>Cambria Math</vt:lpstr>
      <vt:lpstr>Helvetica</vt:lpstr>
      <vt:lpstr>Symbol</vt:lpstr>
      <vt:lpstr>Wingdings</vt:lpstr>
      <vt:lpstr>dan-berkeley-nlp-v1</vt:lpstr>
      <vt:lpstr>Photo Editor Photo</vt:lpstr>
      <vt:lpstr>CS 106: Artificial Intelligence </vt:lpstr>
      <vt:lpstr>Reinforcement Learning</vt:lpstr>
      <vt:lpstr>Double Bandits</vt:lpstr>
      <vt:lpstr>Double-Bandit MDP</vt:lpstr>
      <vt:lpstr>Offline Planning</vt:lpstr>
      <vt:lpstr>Let’s Play!</vt:lpstr>
      <vt:lpstr>Online Planning</vt:lpstr>
      <vt:lpstr>Let’s Play!</vt:lpstr>
      <vt:lpstr>What Just Happened?</vt:lpstr>
      <vt:lpstr>Offline (MDPs) vs. Online (RL)</vt:lpstr>
      <vt:lpstr>Reinforcement Learning</vt:lpstr>
      <vt:lpstr>Reinforcement Learning</vt:lpstr>
      <vt:lpstr>Offline (MDPs) vs. Online (RL)</vt:lpstr>
      <vt:lpstr>Model-Based Learning</vt:lpstr>
      <vt:lpstr>Model-Based Learning</vt:lpstr>
      <vt:lpstr>Example: Model-Based Learning</vt:lpstr>
      <vt:lpstr>Example: Expected Age</vt:lpstr>
      <vt:lpstr>Model-Free Learning</vt:lpstr>
      <vt:lpstr>Passive Reinforcement Learning</vt:lpstr>
      <vt:lpstr>Passive Reinforcement Learning</vt:lpstr>
      <vt:lpstr>Direct Evaluation</vt:lpstr>
      <vt:lpstr>Example: Direct Evaluation</vt:lpstr>
      <vt:lpstr>Problems with Direct Evaluation</vt:lpstr>
      <vt:lpstr>First-visit Monte Carlo Policy Evaluation</vt:lpstr>
      <vt:lpstr>Why Not Use Policy Evaluation?</vt:lpstr>
      <vt:lpstr>Sample-Based Policy Evaluation?</vt:lpstr>
      <vt:lpstr>Temporal Difference Learning</vt:lpstr>
      <vt:lpstr>Temporal Difference Learning</vt:lpstr>
      <vt:lpstr>Exponential Moving Average</vt:lpstr>
      <vt:lpstr>Example: Temporal Difference Learning</vt:lpstr>
      <vt:lpstr>Problems with TD Value Learning</vt:lpstr>
      <vt:lpstr>Active Reinforcement Learning</vt:lpstr>
      <vt:lpstr>Active Reinforcement Learning</vt:lpstr>
      <vt:lpstr>Detour: Q-Value Iteration</vt:lpstr>
      <vt:lpstr>Q-Learning</vt:lpstr>
      <vt:lpstr>Video of Demo Q-Learning -- Gridworld</vt:lpstr>
      <vt:lpstr>Q-Learning Properties</vt:lpstr>
      <vt:lpstr>Summary</vt:lpstr>
      <vt:lpstr>Exploration vs. Exploitation</vt:lpstr>
      <vt:lpstr>ε-greedy Policies</vt:lpstr>
      <vt:lpstr>Q-Learning with ε-greedy Exploration</vt:lpstr>
      <vt:lpstr>SARSA with ε-greedy Exploration</vt:lpstr>
      <vt:lpstr>SARSA &amp; Q-Learning</vt:lpstr>
      <vt:lpstr>Approximate Q-Learning</vt:lpstr>
      <vt:lpstr>Generalizing Across States</vt:lpstr>
      <vt:lpstr>Example: Pacman</vt:lpstr>
      <vt:lpstr>Feature-Based Representations</vt:lpstr>
      <vt:lpstr>Linear Value Functions</vt:lpstr>
      <vt:lpstr>Approximate Q-Learning</vt:lpstr>
      <vt:lpstr>Example: Q-Pacman</vt:lpstr>
      <vt:lpstr>Video of Demo Approximate Q-Learning -- Pacman</vt:lpstr>
      <vt:lpstr>Q-Learning and Least Squares</vt:lpstr>
      <vt:lpstr>Linear Approximation: Regression</vt:lpstr>
      <vt:lpstr>Optimization: Least Squares</vt:lpstr>
      <vt:lpstr>Minimizing Error</vt:lpstr>
      <vt:lpstr>More Powerful Function Approximation</vt:lpstr>
      <vt:lpstr>More Powerful Function Approximation</vt:lpstr>
      <vt:lpstr>Overfitting: Why Limiting Capacity Can Help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Lương Ngọc Hoàng</cp:lastModifiedBy>
  <cp:revision>3000</cp:revision>
  <cp:lastPrinted>2014-02-20T19:34:11Z</cp:lastPrinted>
  <dcterms:created xsi:type="dcterms:W3CDTF">2004-08-27T04:16:05Z</dcterms:created>
  <dcterms:modified xsi:type="dcterms:W3CDTF">2025-05-15T15:48:55Z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0x010100500A288FEBD9C345BEF7CFE878A4E993</vt:lpwstr>
  </property>
</Properties>
</file>